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2" r:id="rId5"/>
    <p:sldId id="283" r:id="rId6"/>
    <p:sldId id="284" r:id="rId7"/>
    <p:sldId id="285" r:id="rId8"/>
    <p:sldId id="260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56" userDrawn="1">
          <p15:clr>
            <a:srgbClr val="A4A3A4"/>
          </p15:clr>
        </p15:guide>
        <p15:guide id="4" pos="72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EBD8"/>
    <a:srgbClr val="8335E5"/>
    <a:srgbClr val="6B8DE1"/>
    <a:srgbClr val="6C92E1"/>
    <a:srgbClr val="6313DC"/>
    <a:srgbClr val="1E3ADA"/>
    <a:srgbClr val="030553"/>
    <a:srgbClr val="7D4BC9"/>
    <a:srgbClr val="16286E"/>
    <a:srgbClr val="6524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60" autoAdjust="0"/>
    <p:restoredTop sz="77236"/>
  </p:normalViewPr>
  <p:slideViewPr>
    <p:cSldViewPr snapToGrid="0" showGuides="1">
      <p:cViewPr varScale="1">
        <p:scale>
          <a:sx n="166" d="100"/>
          <a:sy n="166" d="100"/>
        </p:scale>
        <p:origin x="2536" y="184"/>
      </p:cViewPr>
      <p:guideLst>
        <p:guide orient="horz" pos="2064"/>
        <p:guide pos="3840"/>
        <p:guide pos="456"/>
        <p:guide pos="720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2940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8BDD7-4F37-46AB-9A13-BF4D77EDD71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8F48A-6110-47DA-8521-A1D1FFD22F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491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/>
              <a:t> </a:t>
            </a:r>
            <a:r>
              <a:rPr lang="id-ID" dirty="0" err="1"/>
              <a:t>Todays</a:t>
            </a:r>
            <a:r>
              <a:rPr lang="id-ID" dirty="0"/>
              <a:t> agenda</a:t>
            </a:r>
          </a:p>
          <a:p>
            <a:r>
              <a:rPr lang="id-ID" dirty="0" err="1"/>
              <a:t>Workforce</a:t>
            </a:r>
            <a:r>
              <a:rPr lang="id-ID" dirty="0"/>
              <a:t> </a:t>
            </a:r>
            <a:r>
              <a:rPr lang="id-ID" dirty="0" err="1"/>
              <a:t>overview</a:t>
            </a:r>
            <a:r>
              <a:rPr lang="id-ID" dirty="0"/>
              <a:t> </a:t>
            </a:r>
            <a:r>
              <a:rPr lang="id-ID" dirty="0" err="1"/>
              <a:t>analysis</a:t>
            </a:r>
            <a:endParaRPr lang="id-ID" dirty="0"/>
          </a:p>
          <a:p>
            <a:r>
              <a:rPr lang="id-ID" dirty="0" err="1"/>
              <a:t>Attrition</a:t>
            </a:r>
            <a:r>
              <a:rPr lang="id-ID" dirty="0"/>
              <a:t> </a:t>
            </a:r>
            <a:r>
              <a:rPr lang="id-ID" dirty="0" err="1"/>
              <a:t>analysis</a:t>
            </a:r>
            <a:endParaRPr lang="id-ID" dirty="0"/>
          </a:p>
          <a:p>
            <a:r>
              <a:rPr lang="id-ID" dirty="0"/>
              <a:t>The top </a:t>
            </a:r>
            <a:r>
              <a:rPr lang="id-ID" dirty="0" err="1"/>
              <a:t>three</a:t>
            </a:r>
            <a:r>
              <a:rPr lang="id-ID" dirty="0"/>
              <a:t> </a:t>
            </a:r>
            <a:r>
              <a:rPr lang="id-ID" dirty="0" err="1"/>
              <a:t>factors</a:t>
            </a:r>
            <a:r>
              <a:rPr lang="id-ID" dirty="0"/>
              <a:t> </a:t>
            </a:r>
            <a:r>
              <a:rPr lang="id-ID" dirty="0" err="1"/>
              <a:t>contributing</a:t>
            </a:r>
            <a:r>
              <a:rPr lang="id-ID" dirty="0"/>
              <a:t> </a:t>
            </a:r>
            <a:r>
              <a:rPr lang="id-ID" dirty="0" err="1"/>
              <a:t>to</a:t>
            </a:r>
            <a:r>
              <a:rPr lang="id-ID" dirty="0"/>
              <a:t> </a:t>
            </a:r>
            <a:r>
              <a:rPr lang="id-ID" dirty="0" err="1"/>
              <a:t>tunover</a:t>
            </a:r>
            <a:r>
              <a:rPr lang="id-ID" dirty="0"/>
              <a:t> </a:t>
            </a:r>
          </a:p>
          <a:p>
            <a:r>
              <a:rPr lang="id-ID" dirty="0"/>
              <a:t>The </a:t>
            </a:r>
            <a:r>
              <a:rPr lang="id-ID" dirty="0" err="1"/>
              <a:t>attrition</a:t>
            </a:r>
            <a:r>
              <a:rPr lang="id-ID" dirty="0"/>
              <a:t> </a:t>
            </a:r>
            <a:r>
              <a:rPr lang="id-ID" dirty="0" err="1"/>
              <a:t>predictive</a:t>
            </a:r>
            <a:r>
              <a:rPr lang="id-ID" dirty="0"/>
              <a:t> model </a:t>
            </a:r>
            <a:r>
              <a:rPr lang="id-ID" dirty="0" err="1"/>
              <a:t>that</a:t>
            </a:r>
            <a:r>
              <a:rPr lang="id-ID" dirty="0"/>
              <a:t> </a:t>
            </a:r>
            <a:r>
              <a:rPr lang="id-ID" dirty="0" err="1"/>
              <a:t>we</a:t>
            </a:r>
            <a:r>
              <a:rPr lang="id-ID" dirty="0"/>
              <a:t> </a:t>
            </a:r>
            <a:r>
              <a:rPr lang="id-ID" dirty="0" err="1"/>
              <a:t>recomend</a:t>
            </a:r>
            <a:endParaRPr lang="id-ID" dirty="0"/>
          </a:p>
          <a:p>
            <a:r>
              <a:rPr lang="id-ID" dirty="0" err="1"/>
              <a:t>And</a:t>
            </a:r>
            <a:r>
              <a:rPr lang="id-ID" dirty="0"/>
              <a:t> </a:t>
            </a:r>
            <a:r>
              <a:rPr lang="id-ID" dirty="0" err="1"/>
              <a:t>our</a:t>
            </a:r>
            <a:r>
              <a:rPr lang="id-ID" dirty="0"/>
              <a:t> </a:t>
            </a:r>
            <a:r>
              <a:rPr lang="id-ID" dirty="0" err="1"/>
              <a:t>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23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Job roles Top 3 make up around 60% of the workforce</a:t>
            </a:r>
          </a:p>
          <a:p>
            <a:r>
              <a:rPr lang="en-US" dirty="0"/>
              <a:t>1)Sales executives</a:t>
            </a:r>
          </a:p>
          <a:p>
            <a:r>
              <a:rPr lang="en-US" dirty="0"/>
              <a:t>2)Research Scientists </a:t>
            </a:r>
          </a:p>
          <a:p>
            <a:r>
              <a:rPr lang="en-US" dirty="0"/>
              <a:t>3)Laboratory Technicians</a:t>
            </a:r>
          </a:p>
          <a:p>
            <a:endParaRPr lang="en-US" dirty="0"/>
          </a:p>
          <a:p>
            <a:r>
              <a:rPr lang="en-US" dirty="0"/>
              <a:t>Ratio between women and men is 60/40 men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173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Sales executives are the largest portion of workforce and have highest number of employees attrition but not the highest percentage. The top three job roles as a percentage of attrition were Sales reps, Human Resources , and Laboratory Technicians. </a:t>
            </a:r>
          </a:p>
          <a:p>
            <a:endParaRPr lang="en-US" dirty="0"/>
          </a:p>
          <a:p>
            <a:r>
              <a:rPr lang="en-US" dirty="0"/>
              <a:t>Based on these numbers we conducted a deeper analysis into trends to discover why these three job roles are leaving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69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Sales reps under 30 were more likely to leave the company </a:t>
            </a:r>
          </a:p>
          <a:p>
            <a:endParaRPr lang="en-US" dirty="0"/>
          </a:p>
          <a:p>
            <a:r>
              <a:rPr lang="en-US" dirty="0"/>
              <a:t>Distance from home played a part as reps that lived farther than 5mi away were more likely to leave</a:t>
            </a:r>
          </a:p>
          <a:p>
            <a:endParaRPr lang="en-US" dirty="0"/>
          </a:p>
          <a:p>
            <a:r>
              <a:rPr lang="en-US" dirty="0"/>
              <a:t>Lower average job satisfaction at 2.5 for reps that leave the firm </a:t>
            </a:r>
          </a:p>
          <a:p>
            <a:endParaRPr lang="en-US" dirty="0"/>
          </a:p>
          <a:p>
            <a:r>
              <a:rPr lang="en-US" dirty="0"/>
              <a:t>Most sales reps that leave are single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9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HR reps that leave are much younger same as Sales reps. the </a:t>
            </a:r>
            <a:r>
              <a:rPr lang="en-US" dirty="0" err="1"/>
              <a:t>hr</a:t>
            </a:r>
            <a:r>
              <a:rPr lang="en-US" dirty="0"/>
              <a:t> reps that leave are around 27</a:t>
            </a:r>
          </a:p>
          <a:p>
            <a:endParaRPr lang="en-US" dirty="0"/>
          </a:p>
          <a:p>
            <a:r>
              <a:rPr lang="en-US" dirty="0"/>
              <a:t>Their total years in the workforce is around 2 years</a:t>
            </a:r>
          </a:p>
          <a:p>
            <a:endParaRPr lang="en-US" dirty="0"/>
          </a:p>
          <a:p>
            <a:r>
              <a:rPr lang="en-US" dirty="0"/>
              <a:t>Distance from home plays a major factor as those who are on average 20miles away are much more likely to leave the firm</a:t>
            </a:r>
          </a:p>
          <a:p>
            <a:endParaRPr lang="en-US" dirty="0"/>
          </a:p>
          <a:p>
            <a:r>
              <a:rPr lang="en-US" dirty="0"/>
              <a:t>If an HR rep makes it past two years with the company they are more likely to stay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892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Younger reps are more likely to leave</a:t>
            </a:r>
          </a:p>
          <a:p>
            <a:endParaRPr lang="en-US" dirty="0"/>
          </a:p>
          <a:p>
            <a:r>
              <a:rPr lang="en-US" dirty="0"/>
              <a:t>Total working years average of five for those that leave</a:t>
            </a:r>
          </a:p>
          <a:p>
            <a:endParaRPr lang="en-US" dirty="0"/>
          </a:p>
          <a:p>
            <a:r>
              <a:rPr lang="en-US" dirty="0"/>
              <a:t>Environment satisfaction is never over a 3 for those that leave</a:t>
            </a:r>
          </a:p>
          <a:p>
            <a:endParaRPr lang="en-US" dirty="0"/>
          </a:p>
          <a:p>
            <a:r>
              <a:rPr lang="en-US" dirty="0" err="1"/>
              <a:t>Disproportionatly</a:t>
            </a:r>
            <a:r>
              <a:rPr lang="en-US" dirty="0"/>
              <a:t> single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471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 three factors contributing to turnover are </a:t>
            </a:r>
          </a:p>
          <a:p>
            <a:r>
              <a:rPr lang="en-US" dirty="0"/>
              <a:t>Total Years in the workforce - Those who have been in workforce longer are more likely to stay at company</a:t>
            </a:r>
          </a:p>
          <a:p>
            <a:endParaRPr lang="en-US" dirty="0"/>
          </a:p>
          <a:p>
            <a:r>
              <a:rPr lang="en-US" dirty="0"/>
              <a:t>Distance from home - The farther the employee lives from the company the more likely they are to leave</a:t>
            </a:r>
          </a:p>
          <a:p>
            <a:endParaRPr lang="en-US" dirty="0"/>
          </a:p>
          <a:p>
            <a:r>
              <a:rPr lang="en-US" dirty="0"/>
              <a:t>Single </a:t>
            </a:r>
            <a:r>
              <a:rPr lang="en-US" dirty="0" err="1"/>
              <a:t>emplyees</a:t>
            </a:r>
            <a:r>
              <a:rPr lang="en-US" dirty="0"/>
              <a:t> generally younger are much more likely to leave the company than married or divorced </a:t>
            </a:r>
            <a:r>
              <a:rPr lang="en-US" dirty="0" err="1"/>
              <a:t>emplyees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8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Two models were compared Naive </a:t>
            </a:r>
            <a:r>
              <a:rPr lang="en-US" dirty="0" err="1"/>
              <a:t>bayes</a:t>
            </a:r>
            <a:r>
              <a:rPr lang="en-US" dirty="0"/>
              <a:t> and </a:t>
            </a:r>
            <a:r>
              <a:rPr lang="en-US" dirty="0" err="1"/>
              <a:t>Knn</a:t>
            </a:r>
            <a:r>
              <a:rPr lang="en-US" dirty="0"/>
              <a:t> of the two </a:t>
            </a:r>
            <a:r>
              <a:rPr lang="en-US" dirty="0" err="1"/>
              <a:t>classificaiton</a:t>
            </a:r>
            <a:r>
              <a:rPr lang="en-US" dirty="0"/>
              <a:t> models Naive </a:t>
            </a:r>
            <a:r>
              <a:rPr lang="en-US" dirty="0" err="1"/>
              <a:t>bayes</a:t>
            </a:r>
            <a:r>
              <a:rPr lang="en-US" dirty="0"/>
              <a:t> was found to consistently have better overall scores in Accuracy Sensitivity and Specificity. We </a:t>
            </a:r>
            <a:r>
              <a:rPr lang="en-US" dirty="0" err="1"/>
              <a:t>recomend</a:t>
            </a:r>
            <a:r>
              <a:rPr lang="en-US" dirty="0"/>
              <a:t> this model as a good model  to start with to predict turnover but also believe the model can be improved with more research.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8855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075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0BBB5-FEB0-47AD-A01D-A9D346203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07C41-C17D-4E84-B9CC-CA142B94C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5F25D-6082-47DE-9B2C-675944DD1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4B0FF-3B25-4E5C-A0A7-4E1636362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77007-1A01-499B-ACAD-C9F9C20B7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962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81C24-32F4-4208-B651-CDCBFCD03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74779-B577-461F-A409-71F6A5A11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044BD-4FA0-432C-95D7-517D2DE8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7F283-FE61-4C9A-9E39-74D429C58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9B807-6FE9-4E47-846B-BCB39B7A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85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2594DD-FFD4-4AA9-BCDA-0BA87C1463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9C2B6E-24EB-42CE-8B4D-3178D08C7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92C56-63F3-4246-AAEE-2FBC89E80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10319-C816-40EC-B1D0-FD9748E41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4E9AB-6952-407A-9F06-2EB91717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71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DCE2-978E-4923-B0E9-4C966B679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B0BD6-F012-4C6D-BDAD-9E90ED25A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2F9E5-192C-4E88-9147-D263893B1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A7138-3EAF-4C9D-903E-55D9BC040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B0B82-496D-45C3-A682-7AF9AFFB9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126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3DAD0-5F6F-47DA-A010-1C4A30C88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EFA6E-A768-42A8-B2C3-F100D8260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46640-E89E-47CE-984D-0C0ECF7CF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77A8F-F167-4C43-AEE7-45067080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DA754-ED79-4909-833D-55BF9A5D8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087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A026-BFE6-4D2A-9ABF-C593B5666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747E8-A36B-4B4A-B2A4-B5283152AB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6B59D-87BD-4F32-B9BC-31F9B1A5D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C49B47-0C41-4DCC-9902-126916D9C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D28B7-2F2D-4E80-A107-C1F266C63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5D650A-4D0F-46AE-A132-267FCD921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76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4C6F9-F6F6-4EA1-98AA-81B84F7CC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8B83E-B37C-46C9-8284-D6EBA0033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A150B8-0288-44AC-9CE7-E7BD9FB32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5DCAE-6027-49B9-A818-F45FADE27B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FAE16-DBCB-4A42-BFFC-053F2D529A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E8C038-E6A1-499D-9E24-FA5980421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F911B6-A759-487E-8CB6-CF9EF737F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906EC0-369D-4138-8D70-148CFDEE5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554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02F8A-97AC-456C-B9E3-45A7D520C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40F483-F2B9-47A3-9B5C-8C264B701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49874-9D9B-4597-B20D-33D6F58BC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5894C-9062-435A-9758-82ED9C6D7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A3F6AD-4D61-4238-AB7D-613625BFF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ACDC9-944D-47C6-B286-82C86AD94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EAAC43-3846-4080-B764-AB2DB308C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370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F4779-0336-4AFA-B9A7-259EE8BEC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2F449-DDC3-4694-81E5-91A4B8F43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0A2C4-3B2E-46AC-9605-73F5B2CC1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909769-F5A5-4635-BD0C-D6049DEB9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252DC3-D3D7-446F-A866-D7820B7BF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CDB00-5218-4567-902B-845073BE8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2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661E4-9FF7-494B-A1C9-C9A1DD705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245657-DA21-4769-84F8-88DC644508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67B310-6692-4981-9CB8-FE79A091F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A2C9E-A9AD-4BB9-A691-90BB84F58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B3D45D-C826-4846-BBFC-A0D98B7E7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16961-40DC-443E-9DB8-3A987DF49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33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341CFC-63B9-4A19-A8AB-62B9E452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A838B-134E-40B6-A7E3-1119BB8BF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943BB-9EAD-4CBC-9CA2-75F70C6B58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4036C-9E7C-4FFC-99FA-414B61E345DD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4E537-5CBA-4B86-9D30-577B9F741E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79E72-0F12-4646-BCDF-4C9EAA89C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580AB-5C3C-4B4F-8E2A-8B7A0A8CE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37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tiff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f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4.tiff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8.tiff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7.tiff"/><Relationship Id="rId5" Type="http://schemas.openxmlformats.org/officeDocument/2006/relationships/image" Target="../media/image16.tiff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1.svg"/><Relationship Id="rId11" Type="http://schemas.openxmlformats.org/officeDocument/2006/relationships/image" Target="../media/image1.pn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8.svg"/><Relationship Id="rId12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7.png"/><Relationship Id="rId11" Type="http://schemas.openxmlformats.org/officeDocument/2006/relationships/image" Target="../media/image32.sv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3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504344-8563-476C-9EF9-4200B272FDC1}"/>
              </a:ext>
            </a:extLst>
          </p:cNvPr>
          <p:cNvGrpSpPr/>
          <p:nvPr/>
        </p:nvGrpSpPr>
        <p:grpSpPr>
          <a:xfrm>
            <a:off x="4855953" y="-2833465"/>
            <a:ext cx="8948964" cy="12105059"/>
            <a:chOff x="4855953" y="-2833465"/>
            <a:chExt cx="8948964" cy="12105059"/>
          </a:xfrm>
        </p:grpSpPr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73D22BE5-D5D5-4BF2-A935-5C4AB588B458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rgbClr val="80DEDE"/>
                </a:gs>
                <a:gs pos="53500">
                  <a:srgbClr val="85C1E7"/>
                </a:gs>
                <a:gs pos="100000">
                  <a:srgbClr val="878CFF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C42C174B-303A-45F6-8FF1-93001A3AAFC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7CEFD8"/>
                </a:gs>
                <a:gs pos="51000">
                  <a:srgbClr val="6672E4"/>
                </a:gs>
                <a:gs pos="100000">
                  <a:srgbClr val="882BE5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22AA5A4F-A0EB-453F-A699-F817D4616C6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rgbClr val="7CEFD8"/>
                </a:gs>
                <a:gs pos="19000">
                  <a:srgbClr val="6672E4"/>
                </a:gs>
                <a:gs pos="0">
                  <a:srgbClr val="882BE5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1165547-DF3A-4694-9097-2BDAF2003713}"/>
              </a:ext>
            </a:extLst>
          </p:cNvPr>
          <p:cNvSpPr txBox="1"/>
          <p:nvPr/>
        </p:nvSpPr>
        <p:spPr>
          <a:xfrm>
            <a:off x="160317" y="3512329"/>
            <a:ext cx="673330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Frito Lay Workforce Analysis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BBBCB2E-F413-4381-8378-02FDC20EA4F6}"/>
              </a:ext>
            </a:extLst>
          </p:cNvPr>
          <p:cNvSpPr/>
          <p:nvPr/>
        </p:nvSpPr>
        <p:spPr>
          <a:xfrm>
            <a:off x="160317" y="4514758"/>
            <a:ext cx="528921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i="1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rPr>
              <a:t>DDS Analytics – Analysis of workforce, trends, and Attrition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56C5C06-BE0B-4D3E-8B77-1A2F0B930590}"/>
              </a:ext>
            </a:extLst>
          </p:cNvPr>
          <p:cNvGrpSpPr/>
          <p:nvPr/>
        </p:nvGrpSpPr>
        <p:grpSpPr>
          <a:xfrm>
            <a:off x="791651" y="2731292"/>
            <a:ext cx="569186" cy="530997"/>
            <a:chOff x="-27444701" y="-10180638"/>
            <a:chExt cx="10883901" cy="10153650"/>
          </a:xfrm>
          <a:solidFill>
            <a:schemeClr val="bg1">
              <a:lumMod val="50000"/>
            </a:schemeClr>
          </a:solidFill>
        </p:grpSpPr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D07CC084-C9D4-47CF-9EAD-4A7517F97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969538" y="-10180638"/>
              <a:ext cx="1906588" cy="1978025"/>
            </a:xfrm>
            <a:custGeom>
              <a:avLst/>
              <a:gdLst>
                <a:gd name="T0" fmla="*/ 554 w 639"/>
                <a:gd name="T1" fmla="*/ 327 h 664"/>
                <a:gd name="T2" fmla="*/ 438 w 639"/>
                <a:gd name="T3" fmla="*/ 526 h 664"/>
                <a:gd name="T4" fmla="*/ 204 w 639"/>
                <a:gd name="T5" fmla="*/ 521 h 664"/>
                <a:gd name="T6" fmla="*/ 97 w 639"/>
                <a:gd name="T7" fmla="*/ 316 h 664"/>
                <a:gd name="T8" fmla="*/ 222 w 639"/>
                <a:gd name="T9" fmla="*/ 123 h 664"/>
                <a:gd name="T10" fmla="*/ 447 w 639"/>
                <a:gd name="T11" fmla="*/ 133 h 664"/>
                <a:gd name="T12" fmla="*/ 554 w 639"/>
                <a:gd name="T13" fmla="*/ 327 h 664"/>
                <a:gd name="T14" fmla="*/ 638 w 639"/>
                <a:gd name="T15" fmla="*/ 327 h 664"/>
                <a:gd name="T16" fmla="*/ 519 w 639"/>
                <a:gd name="T17" fmla="*/ 82 h 664"/>
                <a:gd name="T18" fmla="*/ 244 w 639"/>
                <a:gd name="T19" fmla="*/ 25 h 664"/>
                <a:gd name="T20" fmla="*/ 39 w 639"/>
                <a:gd name="T21" fmla="*/ 200 h 664"/>
                <a:gd name="T22" fmla="*/ 53 w 639"/>
                <a:gd name="T23" fmla="*/ 482 h 664"/>
                <a:gd name="T24" fmla="*/ 407 w 639"/>
                <a:gd name="T25" fmla="*/ 629 h 664"/>
                <a:gd name="T26" fmla="*/ 638 w 639"/>
                <a:gd name="T27" fmla="*/ 327 h 664"/>
                <a:gd name="T28" fmla="*/ 554 w 639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9" h="664">
                  <a:moveTo>
                    <a:pt x="554" y="327"/>
                  </a:moveTo>
                  <a:cubicBezTo>
                    <a:pt x="553" y="410"/>
                    <a:pt x="510" y="485"/>
                    <a:pt x="438" y="526"/>
                  </a:cubicBezTo>
                  <a:cubicBezTo>
                    <a:pt x="365" y="569"/>
                    <a:pt x="275" y="564"/>
                    <a:pt x="204" y="521"/>
                  </a:cubicBezTo>
                  <a:cubicBezTo>
                    <a:pt x="133" y="478"/>
                    <a:pt x="94" y="398"/>
                    <a:pt x="97" y="316"/>
                  </a:cubicBezTo>
                  <a:cubicBezTo>
                    <a:pt x="99" y="234"/>
                    <a:pt x="150" y="161"/>
                    <a:pt x="222" y="123"/>
                  </a:cubicBezTo>
                  <a:cubicBezTo>
                    <a:pt x="292" y="85"/>
                    <a:pt x="379" y="92"/>
                    <a:pt x="447" y="133"/>
                  </a:cubicBezTo>
                  <a:cubicBezTo>
                    <a:pt x="514" y="174"/>
                    <a:pt x="553" y="249"/>
                    <a:pt x="554" y="327"/>
                  </a:cubicBezTo>
                  <a:cubicBezTo>
                    <a:pt x="555" y="381"/>
                    <a:pt x="639" y="381"/>
                    <a:pt x="638" y="327"/>
                  </a:cubicBezTo>
                  <a:cubicBezTo>
                    <a:pt x="637" y="232"/>
                    <a:pt x="594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6" y="116"/>
                    <a:pt x="39" y="200"/>
                  </a:cubicBezTo>
                  <a:cubicBezTo>
                    <a:pt x="0" y="292"/>
                    <a:pt x="5" y="395"/>
                    <a:pt x="53" y="482"/>
                  </a:cubicBezTo>
                  <a:cubicBezTo>
                    <a:pt x="122" y="606"/>
                    <a:pt x="271" y="664"/>
                    <a:pt x="407" y="629"/>
                  </a:cubicBezTo>
                  <a:cubicBezTo>
                    <a:pt x="543" y="594"/>
                    <a:pt x="637" y="466"/>
                    <a:pt x="638" y="327"/>
                  </a:cubicBezTo>
                  <a:cubicBezTo>
                    <a:pt x="639" y="273"/>
                    <a:pt x="555" y="273"/>
                    <a:pt x="554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CCAAF87D-704F-4EAD-856F-6E1E38EF6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596600" y="-8610601"/>
              <a:ext cx="3186113" cy="2139950"/>
            </a:xfrm>
            <a:custGeom>
              <a:avLst/>
              <a:gdLst>
                <a:gd name="T0" fmla="*/ 846 w 1068"/>
                <a:gd name="T1" fmla="*/ 102 h 718"/>
                <a:gd name="T2" fmla="*/ 981 w 1068"/>
                <a:gd name="T3" fmla="*/ 330 h 718"/>
                <a:gd name="T4" fmla="*/ 981 w 1068"/>
                <a:gd name="T5" fmla="*/ 480 h 718"/>
                <a:gd name="T6" fmla="*/ 981 w 1068"/>
                <a:gd name="T7" fmla="*/ 559 h 718"/>
                <a:gd name="T8" fmla="*/ 961 w 1068"/>
                <a:gd name="T9" fmla="*/ 618 h 718"/>
                <a:gd name="T10" fmla="*/ 882 w 1068"/>
                <a:gd name="T11" fmla="*/ 634 h 718"/>
                <a:gd name="T12" fmla="*/ 214 w 1068"/>
                <a:gd name="T13" fmla="*/ 634 h 718"/>
                <a:gd name="T14" fmla="*/ 152 w 1068"/>
                <a:gd name="T15" fmla="*/ 634 h 718"/>
                <a:gd name="T16" fmla="*/ 90 w 1068"/>
                <a:gd name="T17" fmla="*/ 571 h 718"/>
                <a:gd name="T18" fmla="*/ 90 w 1068"/>
                <a:gd name="T19" fmla="*/ 524 h 718"/>
                <a:gd name="T20" fmla="*/ 90 w 1068"/>
                <a:gd name="T21" fmla="*/ 355 h 718"/>
                <a:gd name="T22" fmla="*/ 173 w 1068"/>
                <a:gd name="T23" fmla="*/ 144 h 718"/>
                <a:gd name="T24" fmla="*/ 222 w 1068"/>
                <a:gd name="T25" fmla="*/ 104 h 718"/>
                <a:gd name="T26" fmla="*/ 180 w 1068"/>
                <a:gd name="T27" fmla="*/ 31 h 718"/>
                <a:gd name="T28" fmla="*/ 13 w 1068"/>
                <a:gd name="T29" fmla="*/ 277 h 718"/>
                <a:gd name="T30" fmla="*/ 6 w 1068"/>
                <a:gd name="T31" fmla="*/ 448 h 718"/>
                <a:gd name="T32" fmla="*/ 9 w 1068"/>
                <a:gd name="T33" fmla="*/ 604 h 718"/>
                <a:gd name="T34" fmla="*/ 161 w 1068"/>
                <a:gd name="T35" fmla="*/ 718 h 718"/>
                <a:gd name="T36" fmla="*/ 805 w 1068"/>
                <a:gd name="T37" fmla="*/ 718 h 718"/>
                <a:gd name="T38" fmla="*/ 908 w 1068"/>
                <a:gd name="T39" fmla="*/ 718 h 718"/>
                <a:gd name="T40" fmla="*/ 1059 w 1068"/>
                <a:gd name="T41" fmla="*/ 615 h 718"/>
                <a:gd name="T42" fmla="*/ 1065 w 1068"/>
                <a:gd name="T43" fmla="*/ 545 h 718"/>
                <a:gd name="T44" fmla="*/ 1065 w 1068"/>
                <a:gd name="T45" fmla="*/ 456 h 718"/>
                <a:gd name="T46" fmla="*/ 1060 w 1068"/>
                <a:gd name="T47" fmla="*/ 288 h 718"/>
                <a:gd name="T48" fmla="*/ 888 w 1068"/>
                <a:gd name="T49" fmla="*/ 30 h 718"/>
                <a:gd name="T50" fmla="*/ 846 w 1068"/>
                <a:gd name="T51" fmla="*/ 102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8" h="718">
                  <a:moveTo>
                    <a:pt x="846" y="102"/>
                  </a:moveTo>
                  <a:cubicBezTo>
                    <a:pt x="924" y="152"/>
                    <a:pt x="975" y="237"/>
                    <a:pt x="981" y="330"/>
                  </a:cubicBezTo>
                  <a:cubicBezTo>
                    <a:pt x="984" y="379"/>
                    <a:pt x="981" y="430"/>
                    <a:pt x="981" y="480"/>
                  </a:cubicBezTo>
                  <a:cubicBezTo>
                    <a:pt x="981" y="506"/>
                    <a:pt x="981" y="533"/>
                    <a:pt x="981" y="559"/>
                  </a:cubicBezTo>
                  <a:cubicBezTo>
                    <a:pt x="981" y="583"/>
                    <a:pt x="978" y="601"/>
                    <a:pt x="961" y="618"/>
                  </a:cubicBezTo>
                  <a:cubicBezTo>
                    <a:pt x="941" y="638"/>
                    <a:pt x="910" y="634"/>
                    <a:pt x="882" y="634"/>
                  </a:cubicBezTo>
                  <a:cubicBezTo>
                    <a:pt x="659" y="634"/>
                    <a:pt x="436" y="634"/>
                    <a:pt x="214" y="634"/>
                  </a:cubicBezTo>
                  <a:cubicBezTo>
                    <a:pt x="193" y="634"/>
                    <a:pt x="173" y="634"/>
                    <a:pt x="152" y="634"/>
                  </a:cubicBezTo>
                  <a:cubicBezTo>
                    <a:pt x="117" y="634"/>
                    <a:pt x="90" y="606"/>
                    <a:pt x="90" y="571"/>
                  </a:cubicBezTo>
                  <a:cubicBezTo>
                    <a:pt x="89" y="556"/>
                    <a:pt x="90" y="540"/>
                    <a:pt x="90" y="524"/>
                  </a:cubicBezTo>
                  <a:cubicBezTo>
                    <a:pt x="90" y="468"/>
                    <a:pt x="90" y="412"/>
                    <a:pt x="90" y="355"/>
                  </a:cubicBezTo>
                  <a:cubicBezTo>
                    <a:pt x="90" y="276"/>
                    <a:pt x="117" y="202"/>
                    <a:pt x="173" y="144"/>
                  </a:cubicBezTo>
                  <a:cubicBezTo>
                    <a:pt x="188" y="129"/>
                    <a:pt x="204" y="116"/>
                    <a:pt x="222" y="104"/>
                  </a:cubicBezTo>
                  <a:cubicBezTo>
                    <a:pt x="267" y="74"/>
                    <a:pt x="225" y="2"/>
                    <a:pt x="180" y="31"/>
                  </a:cubicBezTo>
                  <a:cubicBezTo>
                    <a:pt x="94" y="88"/>
                    <a:pt x="32" y="175"/>
                    <a:pt x="13" y="277"/>
                  </a:cubicBezTo>
                  <a:cubicBezTo>
                    <a:pt x="2" y="333"/>
                    <a:pt x="6" y="391"/>
                    <a:pt x="6" y="448"/>
                  </a:cubicBezTo>
                  <a:cubicBezTo>
                    <a:pt x="6" y="499"/>
                    <a:pt x="0" y="554"/>
                    <a:pt x="9" y="604"/>
                  </a:cubicBezTo>
                  <a:cubicBezTo>
                    <a:pt x="23" y="676"/>
                    <a:pt x="92" y="718"/>
                    <a:pt x="161" y="718"/>
                  </a:cubicBezTo>
                  <a:cubicBezTo>
                    <a:pt x="375" y="718"/>
                    <a:pt x="590" y="718"/>
                    <a:pt x="805" y="718"/>
                  </a:cubicBezTo>
                  <a:cubicBezTo>
                    <a:pt x="839" y="718"/>
                    <a:pt x="873" y="718"/>
                    <a:pt x="908" y="718"/>
                  </a:cubicBezTo>
                  <a:cubicBezTo>
                    <a:pt x="977" y="718"/>
                    <a:pt x="1035" y="682"/>
                    <a:pt x="1059" y="615"/>
                  </a:cubicBezTo>
                  <a:cubicBezTo>
                    <a:pt x="1066" y="593"/>
                    <a:pt x="1065" y="568"/>
                    <a:pt x="1065" y="545"/>
                  </a:cubicBezTo>
                  <a:cubicBezTo>
                    <a:pt x="1065" y="515"/>
                    <a:pt x="1065" y="486"/>
                    <a:pt x="1065" y="456"/>
                  </a:cubicBezTo>
                  <a:cubicBezTo>
                    <a:pt x="1065" y="400"/>
                    <a:pt x="1068" y="344"/>
                    <a:pt x="1060" y="288"/>
                  </a:cubicBezTo>
                  <a:cubicBezTo>
                    <a:pt x="1045" y="182"/>
                    <a:pt x="978" y="87"/>
                    <a:pt x="888" y="30"/>
                  </a:cubicBezTo>
                  <a:cubicBezTo>
                    <a:pt x="843" y="0"/>
                    <a:pt x="801" y="73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1CD5CE15-C404-4DA1-AC79-7FCD7E387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819225" y="-3736976"/>
              <a:ext cx="1903413" cy="1978025"/>
            </a:xfrm>
            <a:custGeom>
              <a:avLst/>
              <a:gdLst>
                <a:gd name="T0" fmla="*/ 554 w 638"/>
                <a:gd name="T1" fmla="*/ 327 h 664"/>
                <a:gd name="T2" fmla="*/ 437 w 638"/>
                <a:gd name="T3" fmla="*/ 527 h 664"/>
                <a:gd name="T4" fmla="*/ 203 w 638"/>
                <a:gd name="T5" fmla="*/ 521 h 664"/>
                <a:gd name="T6" fmla="*/ 96 w 638"/>
                <a:gd name="T7" fmla="*/ 316 h 664"/>
                <a:gd name="T8" fmla="*/ 222 w 638"/>
                <a:gd name="T9" fmla="*/ 123 h 664"/>
                <a:gd name="T10" fmla="*/ 446 w 638"/>
                <a:gd name="T11" fmla="*/ 133 h 664"/>
                <a:gd name="T12" fmla="*/ 554 w 638"/>
                <a:gd name="T13" fmla="*/ 327 h 664"/>
                <a:gd name="T14" fmla="*/ 638 w 638"/>
                <a:gd name="T15" fmla="*/ 327 h 664"/>
                <a:gd name="T16" fmla="*/ 519 w 638"/>
                <a:gd name="T17" fmla="*/ 82 h 664"/>
                <a:gd name="T18" fmla="*/ 244 w 638"/>
                <a:gd name="T19" fmla="*/ 25 h 664"/>
                <a:gd name="T20" fmla="*/ 39 w 638"/>
                <a:gd name="T21" fmla="*/ 201 h 664"/>
                <a:gd name="T22" fmla="*/ 53 w 638"/>
                <a:gd name="T23" fmla="*/ 482 h 664"/>
                <a:gd name="T24" fmla="*/ 406 w 638"/>
                <a:gd name="T25" fmla="*/ 630 h 664"/>
                <a:gd name="T26" fmla="*/ 638 w 638"/>
                <a:gd name="T27" fmla="*/ 327 h 664"/>
                <a:gd name="T28" fmla="*/ 554 w 638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8" h="664">
                  <a:moveTo>
                    <a:pt x="554" y="327"/>
                  </a:moveTo>
                  <a:cubicBezTo>
                    <a:pt x="553" y="410"/>
                    <a:pt x="509" y="485"/>
                    <a:pt x="437" y="527"/>
                  </a:cubicBezTo>
                  <a:cubicBezTo>
                    <a:pt x="365" y="569"/>
                    <a:pt x="274" y="564"/>
                    <a:pt x="203" y="521"/>
                  </a:cubicBezTo>
                  <a:cubicBezTo>
                    <a:pt x="133" y="478"/>
                    <a:pt x="94" y="398"/>
                    <a:pt x="96" y="316"/>
                  </a:cubicBezTo>
                  <a:cubicBezTo>
                    <a:pt x="99" y="234"/>
                    <a:pt x="150" y="161"/>
                    <a:pt x="222" y="123"/>
                  </a:cubicBezTo>
                  <a:cubicBezTo>
                    <a:pt x="292" y="86"/>
                    <a:pt x="379" y="92"/>
                    <a:pt x="446" y="133"/>
                  </a:cubicBezTo>
                  <a:cubicBezTo>
                    <a:pt x="514" y="174"/>
                    <a:pt x="553" y="250"/>
                    <a:pt x="554" y="327"/>
                  </a:cubicBezTo>
                  <a:cubicBezTo>
                    <a:pt x="554" y="381"/>
                    <a:pt x="638" y="382"/>
                    <a:pt x="638" y="327"/>
                  </a:cubicBezTo>
                  <a:cubicBezTo>
                    <a:pt x="637" y="232"/>
                    <a:pt x="594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6" y="116"/>
                    <a:pt x="39" y="201"/>
                  </a:cubicBezTo>
                  <a:cubicBezTo>
                    <a:pt x="0" y="292"/>
                    <a:pt x="5" y="395"/>
                    <a:pt x="53" y="482"/>
                  </a:cubicBezTo>
                  <a:cubicBezTo>
                    <a:pt x="122" y="606"/>
                    <a:pt x="271" y="664"/>
                    <a:pt x="406" y="630"/>
                  </a:cubicBezTo>
                  <a:cubicBezTo>
                    <a:pt x="542" y="595"/>
                    <a:pt x="636" y="466"/>
                    <a:pt x="638" y="327"/>
                  </a:cubicBezTo>
                  <a:cubicBezTo>
                    <a:pt x="638" y="273"/>
                    <a:pt x="554" y="273"/>
                    <a:pt x="554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B3EDC5DA-BD5A-4D94-9EF8-995AD67F814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444701" y="-2163763"/>
              <a:ext cx="3182938" cy="2136775"/>
            </a:xfrm>
            <a:custGeom>
              <a:avLst/>
              <a:gdLst>
                <a:gd name="T0" fmla="*/ 846 w 1067"/>
                <a:gd name="T1" fmla="*/ 102 h 717"/>
                <a:gd name="T2" fmla="*/ 980 w 1067"/>
                <a:gd name="T3" fmla="*/ 329 h 717"/>
                <a:gd name="T4" fmla="*/ 981 w 1067"/>
                <a:gd name="T5" fmla="*/ 479 h 717"/>
                <a:gd name="T6" fmla="*/ 981 w 1067"/>
                <a:gd name="T7" fmla="*/ 558 h 717"/>
                <a:gd name="T8" fmla="*/ 961 w 1067"/>
                <a:gd name="T9" fmla="*/ 617 h 717"/>
                <a:gd name="T10" fmla="*/ 882 w 1067"/>
                <a:gd name="T11" fmla="*/ 633 h 717"/>
                <a:gd name="T12" fmla="*/ 213 w 1067"/>
                <a:gd name="T13" fmla="*/ 633 h 717"/>
                <a:gd name="T14" fmla="*/ 152 w 1067"/>
                <a:gd name="T15" fmla="*/ 633 h 717"/>
                <a:gd name="T16" fmla="*/ 89 w 1067"/>
                <a:gd name="T17" fmla="*/ 571 h 717"/>
                <a:gd name="T18" fmla="*/ 89 w 1067"/>
                <a:gd name="T19" fmla="*/ 523 h 717"/>
                <a:gd name="T20" fmla="*/ 89 w 1067"/>
                <a:gd name="T21" fmla="*/ 355 h 717"/>
                <a:gd name="T22" fmla="*/ 172 w 1067"/>
                <a:gd name="T23" fmla="*/ 144 h 717"/>
                <a:gd name="T24" fmla="*/ 222 w 1067"/>
                <a:gd name="T25" fmla="*/ 103 h 717"/>
                <a:gd name="T26" fmla="*/ 179 w 1067"/>
                <a:gd name="T27" fmla="*/ 31 h 717"/>
                <a:gd name="T28" fmla="*/ 12 w 1067"/>
                <a:gd name="T29" fmla="*/ 276 h 717"/>
                <a:gd name="T30" fmla="*/ 5 w 1067"/>
                <a:gd name="T31" fmla="*/ 447 h 717"/>
                <a:gd name="T32" fmla="*/ 9 w 1067"/>
                <a:gd name="T33" fmla="*/ 604 h 717"/>
                <a:gd name="T34" fmla="*/ 161 w 1067"/>
                <a:gd name="T35" fmla="*/ 717 h 717"/>
                <a:gd name="T36" fmla="*/ 804 w 1067"/>
                <a:gd name="T37" fmla="*/ 717 h 717"/>
                <a:gd name="T38" fmla="*/ 907 w 1067"/>
                <a:gd name="T39" fmla="*/ 717 h 717"/>
                <a:gd name="T40" fmla="*/ 1058 w 1067"/>
                <a:gd name="T41" fmla="*/ 614 h 717"/>
                <a:gd name="T42" fmla="*/ 1065 w 1067"/>
                <a:gd name="T43" fmla="*/ 544 h 717"/>
                <a:gd name="T44" fmla="*/ 1065 w 1067"/>
                <a:gd name="T45" fmla="*/ 455 h 717"/>
                <a:gd name="T46" fmla="*/ 1060 w 1067"/>
                <a:gd name="T47" fmla="*/ 287 h 717"/>
                <a:gd name="T48" fmla="*/ 888 w 1067"/>
                <a:gd name="T49" fmla="*/ 29 h 717"/>
                <a:gd name="T50" fmla="*/ 846 w 1067"/>
                <a:gd name="T51" fmla="*/ 102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7" h="717">
                  <a:moveTo>
                    <a:pt x="846" y="102"/>
                  </a:moveTo>
                  <a:cubicBezTo>
                    <a:pt x="924" y="152"/>
                    <a:pt x="974" y="236"/>
                    <a:pt x="980" y="329"/>
                  </a:cubicBezTo>
                  <a:cubicBezTo>
                    <a:pt x="983" y="379"/>
                    <a:pt x="981" y="429"/>
                    <a:pt x="981" y="479"/>
                  </a:cubicBezTo>
                  <a:cubicBezTo>
                    <a:pt x="981" y="505"/>
                    <a:pt x="981" y="532"/>
                    <a:pt x="981" y="558"/>
                  </a:cubicBezTo>
                  <a:cubicBezTo>
                    <a:pt x="981" y="582"/>
                    <a:pt x="978" y="600"/>
                    <a:pt x="961" y="617"/>
                  </a:cubicBezTo>
                  <a:cubicBezTo>
                    <a:pt x="940" y="637"/>
                    <a:pt x="910" y="633"/>
                    <a:pt x="882" y="633"/>
                  </a:cubicBezTo>
                  <a:cubicBezTo>
                    <a:pt x="659" y="633"/>
                    <a:pt x="436" y="633"/>
                    <a:pt x="213" y="633"/>
                  </a:cubicBezTo>
                  <a:cubicBezTo>
                    <a:pt x="193" y="633"/>
                    <a:pt x="172" y="633"/>
                    <a:pt x="152" y="633"/>
                  </a:cubicBezTo>
                  <a:cubicBezTo>
                    <a:pt x="117" y="633"/>
                    <a:pt x="90" y="605"/>
                    <a:pt x="89" y="571"/>
                  </a:cubicBezTo>
                  <a:cubicBezTo>
                    <a:pt x="89" y="555"/>
                    <a:pt x="89" y="539"/>
                    <a:pt x="89" y="523"/>
                  </a:cubicBezTo>
                  <a:cubicBezTo>
                    <a:pt x="89" y="467"/>
                    <a:pt x="89" y="411"/>
                    <a:pt x="89" y="355"/>
                  </a:cubicBezTo>
                  <a:cubicBezTo>
                    <a:pt x="89" y="275"/>
                    <a:pt x="117" y="201"/>
                    <a:pt x="172" y="144"/>
                  </a:cubicBezTo>
                  <a:cubicBezTo>
                    <a:pt x="187" y="128"/>
                    <a:pt x="204" y="115"/>
                    <a:pt x="222" y="103"/>
                  </a:cubicBezTo>
                  <a:cubicBezTo>
                    <a:pt x="267" y="74"/>
                    <a:pt x="225" y="1"/>
                    <a:pt x="179" y="31"/>
                  </a:cubicBezTo>
                  <a:cubicBezTo>
                    <a:pt x="93" y="87"/>
                    <a:pt x="32" y="174"/>
                    <a:pt x="12" y="276"/>
                  </a:cubicBezTo>
                  <a:cubicBezTo>
                    <a:pt x="1" y="332"/>
                    <a:pt x="5" y="391"/>
                    <a:pt x="5" y="447"/>
                  </a:cubicBezTo>
                  <a:cubicBezTo>
                    <a:pt x="5" y="498"/>
                    <a:pt x="0" y="553"/>
                    <a:pt x="9" y="604"/>
                  </a:cubicBezTo>
                  <a:cubicBezTo>
                    <a:pt x="22" y="675"/>
                    <a:pt x="92" y="717"/>
                    <a:pt x="161" y="717"/>
                  </a:cubicBezTo>
                  <a:cubicBezTo>
                    <a:pt x="375" y="717"/>
                    <a:pt x="590" y="717"/>
                    <a:pt x="804" y="717"/>
                  </a:cubicBezTo>
                  <a:cubicBezTo>
                    <a:pt x="839" y="717"/>
                    <a:pt x="873" y="717"/>
                    <a:pt x="907" y="717"/>
                  </a:cubicBezTo>
                  <a:cubicBezTo>
                    <a:pt x="977" y="717"/>
                    <a:pt x="1035" y="681"/>
                    <a:pt x="1058" y="614"/>
                  </a:cubicBezTo>
                  <a:cubicBezTo>
                    <a:pt x="1066" y="592"/>
                    <a:pt x="1065" y="568"/>
                    <a:pt x="1065" y="544"/>
                  </a:cubicBezTo>
                  <a:cubicBezTo>
                    <a:pt x="1065" y="515"/>
                    <a:pt x="1065" y="485"/>
                    <a:pt x="1065" y="455"/>
                  </a:cubicBezTo>
                  <a:cubicBezTo>
                    <a:pt x="1065" y="399"/>
                    <a:pt x="1067" y="343"/>
                    <a:pt x="1060" y="287"/>
                  </a:cubicBezTo>
                  <a:cubicBezTo>
                    <a:pt x="1045" y="181"/>
                    <a:pt x="977" y="86"/>
                    <a:pt x="888" y="29"/>
                  </a:cubicBezTo>
                  <a:cubicBezTo>
                    <a:pt x="842" y="0"/>
                    <a:pt x="800" y="72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74" name="Freeform 39">
              <a:extLst>
                <a:ext uri="{FF2B5EF4-FFF2-40B4-BE49-F238E27FC236}">
                  <a16:creationId xmlns:a16="http://schemas.microsoft.com/office/drawing/2014/main" id="{F9DCB288-7675-41B6-9E88-9068BFDC0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121438" y="-3736976"/>
              <a:ext cx="1906588" cy="1978025"/>
            </a:xfrm>
            <a:custGeom>
              <a:avLst/>
              <a:gdLst>
                <a:gd name="T0" fmla="*/ 555 w 639"/>
                <a:gd name="T1" fmla="*/ 327 h 664"/>
                <a:gd name="T2" fmla="*/ 438 w 639"/>
                <a:gd name="T3" fmla="*/ 527 h 664"/>
                <a:gd name="T4" fmla="*/ 204 w 639"/>
                <a:gd name="T5" fmla="*/ 521 h 664"/>
                <a:gd name="T6" fmla="*/ 97 w 639"/>
                <a:gd name="T7" fmla="*/ 316 h 664"/>
                <a:gd name="T8" fmla="*/ 222 w 639"/>
                <a:gd name="T9" fmla="*/ 123 h 664"/>
                <a:gd name="T10" fmla="*/ 447 w 639"/>
                <a:gd name="T11" fmla="*/ 133 h 664"/>
                <a:gd name="T12" fmla="*/ 555 w 639"/>
                <a:gd name="T13" fmla="*/ 327 h 664"/>
                <a:gd name="T14" fmla="*/ 639 w 639"/>
                <a:gd name="T15" fmla="*/ 327 h 664"/>
                <a:gd name="T16" fmla="*/ 519 w 639"/>
                <a:gd name="T17" fmla="*/ 82 h 664"/>
                <a:gd name="T18" fmla="*/ 244 w 639"/>
                <a:gd name="T19" fmla="*/ 25 h 664"/>
                <a:gd name="T20" fmla="*/ 40 w 639"/>
                <a:gd name="T21" fmla="*/ 201 h 664"/>
                <a:gd name="T22" fmla="*/ 54 w 639"/>
                <a:gd name="T23" fmla="*/ 482 h 664"/>
                <a:gd name="T24" fmla="*/ 407 w 639"/>
                <a:gd name="T25" fmla="*/ 630 h 664"/>
                <a:gd name="T26" fmla="*/ 639 w 639"/>
                <a:gd name="T27" fmla="*/ 327 h 664"/>
                <a:gd name="T28" fmla="*/ 555 w 639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9" h="664">
                  <a:moveTo>
                    <a:pt x="555" y="327"/>
                  </a:moveTo>
                  <a:cubicBezTo>
                    <a:pt x="554" y="410"/>
                    <a:pt x="510" y="485"/>
                    <a:pt x="438" y="527"/>
                  </a:cubicBezTo>
                  <a:cubicBezTo>
                    <a:pt x="366" y="569"/>
                    <a:pt x="275" y="564"/>
                    <a:pt x="204" y="521"/>
                  </a:cubicBezTo>
                  <a:cubicBezTo>
                    <a:pt x="133" y="478"/>
                    <a:pt x="95" y="398"/>
                    <a:pt x="97" y="316"/>
                  </a:cubicBezTo>
                  <a:cubicBezTo>
                    <a:pt x="100" y="234"/>
                    <a:pt x="151" y="161"/>
                    <a:pt x="222" y="123"/>
                  </a:cubicBezTo>
                  <a:cubicBezTo>
                    <a:pt x="293" y="86"/>
                    <a:pt x="380" y="92"/>
                    <a:pt x="447" y="133"/>
                  </a:cubicBezTo>
                  <a:cubicBezTo>
                    <a:pt x="514" y="174"/>
                    <a:pt x="554" y="250"/>
                    <a:pt x="555" y="327"/>
                  </a:cubicBezTo>
                  <a:cubicBezTo>
                    <a:pt x="555" y="381"/>
                    <a:pt x="639" y="382"/>
                    <a:pt x="639" y="327"/>
                  </a:cubicBezTo>
                  <a:cubicBezTo>
                    <a:pt x="638" y="232"/>
                    <a:pt x="595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7" y="116"/>
                    <a:pt x="40" y="201"/>
                  </a:cubicBezTo>
                  <a:cubicBezTo>
                    <a:pt x="0" y="292"/>
                    <a:pt x="5" y="395"/>
                    <a:pt x="54" y="482"/>
                  </a:cubicBezTo>
                  <a:cubicBezTo>
                    <a:pt x="123" y="606"/>
                    <a:pt x="272" y="664"/>
                    <a:pt x="407" y="630"/>
                  </a:cubicBezTo>
                  <a:cubicBezTo>
                    <a:pt x="543" y="595"/>
                    <a:pt x="637" y="466"/>
                    <a:pt x="639" y="327"/>
                  </a:cubicBezTo>
                  <a:cubicBezTo>
                    <a:pt x="639" y="273"/>
                    <a:pt x="555" y="273"/>
                    <a:pt x="555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75" name="Freeform 40">
              <a:extLst>
                <a:ext uri="{FF2B5EF4-FFF2-40B4-BE49-F238E27FC236}">
                  <a16:creationId xmlns:a16="http://schemas.microsoft.com/office/drawing/2014/main" id="{9ABAA1E3-5A43-4715-8E36-58674814BC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746913" y="-2163763"/>
              <a:ext cx="3186113" cy="2136775"/>
            </a:xfrm>
            <a:custGeom>
              <a:avLst/>
              <a:gdLst>
                <a:gd name="T0" fmla="*/ 846 w 1068"/>
                <a:gd name="T1" fmla="*/ 102 h 717"/>
                <a:gd name="T2" fmla="*/ 981 w 1068"/>
                <a:gd name="T3" fmla="*/ 329 h 717"/>
                <a:gd name="T4" fmla="*/ 981 w 1068"/>
                <a:gd name="T5" fmla="*/ 479 h 717"/>
                <a:gd name="T6" fmla="*/ 981 w 1068"/>
                <a:gd name="T7" fmla="*/ 558 h 717"/>
                <a:gd name="T8" fmla="*/ 961 w 1068"/>
                <a:gd name="T9" fmla="*/ 617 h 717"/>
                <a:gd name="T10" fmla="*/ 882 w 1068"/>
                <a:gd name="T11" fmla="*/ 633 h 717"/>
                <a:gd name="T12" fmla="*/ 214 w 1068"/>
                <a:gd name="T13" fmla="*/ 633 h 717"/>
                <a:gd name="T14" fmla="*/ 153 w 1068"/>
                <a:gd name="T15" fmla="*/ 633 h 717"/>
                <a:gd name="T16" fmla="*/ 90 w 1068"/>
                <a:gd name="T17" fmla="*/ 571 h 717"/>
                <a:gd name="T18" fmla="*/ 90 w 1068"/>
                <a:gd name="T19" fmla="*/ 523 h 717"/>
                <a:gd name="T20" fmla="*/ 90 w 1068"/>
                <a:gd name="T21" fmla="*/ 355 h 717"/>
                <a:gd name="T22" fmla="*/ 173 w 1068"/>
                <a:gd name="T23" fmla="*/ 144 h 717"/>
                <a:gd name="T24" fmla="*/ 222 w 1068"/>
                <a:gd name="T25" fmla="*/ 103 h 717"/>
                <a:gd name="T26" fmla="*/ 180 w 1068"/>
                <a:gd name="T27" fmla="*/ 31 h 717"/>
                <a:gd name="T28" fmla="*/ 13 w 1068"/>
                <a:gd name="T29" fmla="*/ 276 h 717"/>
                <a:gd name="T30" fmla="*/ 6 w 1068"/>
                <a:gd name="T31" fmla="*/ 447 h 717"/>
                <a:gd name="T32" fmla="*/ 10 w 1068"/>
                <a:gd name="T33" fmla="*/ 604 h 717"/>
                <a:gd name="T34" fmla="*/ 161 w 1068"/>
                <a:gd name="T35" fmla="*/ 717 h 717"/>
                <a:gd name="T36" fmla="*/ 805 w 1068"/>
                <a:gd name="T37" fmla="*/ 717 h 717"/>
                <a:gd name="T38" fmla="*/ 908 w 1068"/>
                <a:gd name="T39" fmla="*/ 717 h 717"/>
                <a:gd name="T40" fmla="*/ 1059 w 1068"/>
                <a:gd name="T41" fmla="*/ 614 h 717"/>
                <a:gd name="T42" fmla="*/ 1065 w 1068"/>
                <a:gd name="T43" fmla="*/ 544 h 717"/>
                <a:gd name="T44" fmla="*/ 1065 w 1068"/>
                <a:gd name="T45" fmla="*/ 455 h 717"/>
                <a:gd name="T46" fmla="*/ 1060 w 1068"/>
                <a:gd name="T47" fmla="*/ 287 h 717"/>
                <a:gd name="T48" fmla="*/ 889 w 1068"/>
                <a:gd name="T49" fmla="*/ 29 h 717"/>
                <a:gd name="T50" fmla="*/ 846 w 1068"/>
                <a:gd name="T51" fmla="*/ 102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8" h="717">
                  <a:moveTo>
                    <a:pt x="846" y="102"/>
                  </a:moveTo>
                  <a:cubicBezTo>
                    <a:pt x="924" y="152"/>
                    <a:pt x="975" y="236"/>
                    <a:pt x="981" y="329"/>
                  </a:cubicBezTo>
                  <a:cubicBezTo>
                    <a:pt x="984" y="379"/>
                    <a:pt x="981" y="429"/>
                    <a:pt x="981" y="479"/>
                  </a:cubicBezTo>
                  <a:cubicBezTo>
                    <a:pt x="981" y="505"/>
                    <a:pt x="981" y="532"/>
                    <a:pt x="981" y="558"/>
                  </a:cubicBezTo>
                  <a:cubicBezTo>
                    <a:pt x="981" y="582"/>
                    <a:pt x="978" y="600"/>
                    <a:pt x="961" y="617"/>
                  </a:cubicBezTo>
                  <a:cubicBezTo>
                    <a:pt x="941" y="637"/>
                    <a:pt x="911" y="633"/>
                    <a:pt x="882" y="633"/>
                  </a:cubicBezTo>
                  <a:cubicBezTo>
                    <a:pt x="659" y="633"/>
                    <a:pt x="437" y="633"/>
                    <a:pt x="214" y="633"/>
                  </a:cubicBezTo>
                  <a:cubicBezTo>
                    <a:pt x="193" y="633"/>
                    <a:pt x="173" y="633"/>
                    <a:pt x="153" y="633"/>
                  </a:cubicBezTo>
                  <a:cubicBezTo>
                    <a:pt x="118" y="633"/>
                    <a:pt x="91" y="605"/>
                    <a:pt x="90" y="571"/>
                  </a:cubicBezTo>
                  <a:cubicBezTo>
                    <a:pt x="89" y="555"/>
                    <a:pt x="90" y="539"/>
                    <a:pt x="90" y="523"/>
                  </a:cubicBezTo>
                  <a:cubicBezTo>
                    <a:pt x="90" y="467"/>
                    <a:pt x="90" y="411"/>
                    <a:pt x="90" y="355"/>
                  </a:cubicBezTo>
                  <a:cubicBezTo>
                    <a:pt x="90" y="275"/>
                    <a:pt x="117" y="201"/>
                    <a:pt x="173" y="144"/>
                  </a:cubicBezTo>
                  <a:cubicBezTo>
                    <a:pt x="188" y="128"/>
                    <a:pt x="204" y="115"/>
                    <a:pt x="222" y="103"/>
                  </a:cubicBezTo>
                  <a:cubicBezTo>
                    <a:pt x="267" y="74"/>
                    <a:pt x="225" y="1"/>
                    <a:pt x="180" y="31"/>
                  </a:cubicBezTo>
                  <a:cubicBezTo>
                    <a:pt x="94" y="87"/>
                    <a:pt x="32" y="174"/>
                    <a:pt x="13" y="276"/>
                  </a:cubicBezTo>
                  <a:cubicBezTo>
                    <a:pt x="2" y="332"/>
                    <a:pt x="6" y="391"/>
                    <a:pt x="6" y="447"/>
                  </a:cubicBezTo>
                  <a:cubicBezTo>
                    <a:pt x="6" y="498"/>
                    <a:pt x="0" y="553"/>
                    <a:pt x="10" y="604"/>
                  </a:cubicBezTo>
                  <a:cubicBezTo>
                    <a:pt x="23" y="675"/>
                    <a:pt x="93" y="717"/>
                    <a:pt x="161" y="717"/>
                  </a:cubicBezTo>
                  <a:cubicBezTo>
                    <a:pt x="376" y="717"/>
                    <a:pt x="590" y="717"/>
                    <a:pt x="805" y="717"/>
                  </a:cubicBezTo>
                  <a:cubicBezTo>
                    <a:pt x="839" y="717"/>
                    <a:pt x="874" y="717"/>
                    <a:pt x="908" y="717"/>
                  </a:cubicBezTo>
                  <a:cubicBezTo>
                    <a:pt x="978" y="717"/>
                    <a:pt x="1036" y="681"/>
                    <a:pt x="1059" y="614"/>
                  </a:cubicBezTo>
                  <a:cubicBezTo>
                    <a:pt x="1067" y="592"/>
                    <a:pt x="1065" y="568"/>
                    <a:pt x="1065" y="544"/>
                  </a:cubicBezTo>
                  <a:cubicBezTo>
                    <a:pt x="1065" y="515"/>
                    <a:pt x="1065" y="485"/>
                    <a:pt x="1065" y="455"/>
                  </a:cubicBezTo>
                  <a:cubicBezTo>
                    <a:pt x="1065" y="399"/>
                    <a:pt x="1068" y="343"/>
                    <a:pt x="1060" y="287"/>
                  </a:cubicBezTo>
                  <a:cubicBezTo>
                    <a:pt x="1046" y="181"/>
                    <a:pt x="978" y="86"/>
                    <a:pt x="889" y="29"/>
                  </a:cubicBezTo>
                  <a:cubicBezTo>
                    <a:pt x="843" y="0"/>
                    <a:pt x="801" y="72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76" name="Freeform 41">
              <a:extLst>
                <a:ext uri="{FF2B5EF4-FFF2-40B4-BE49-F238E27FC236}">
                  <a16:creationId xmlns:a16="http://schemas.microsoft.com/office/drawing/2014/main" id="{EA6EC370-AE96-4357-86E0-93B6C20D2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120225" y="-5770563"/>
              <a:ext cx="250825" cy="2101850"/>
            </a:xfrm>
            <a:custGeom>
              <a:avLst/>
              <a:gdLst>
                <a:gd name="T0" fmla="*/ 0 w 84"/>
                <a:gd name="T1" fmla="*/ 54 h 705"/>
                <a:gd name="T2" fmla="*/ 0 w 84"/>
                <a:gd name="T3" fmla="*/ 631 h 705"/>
                <a:gd name="T4" fmla="*/ 0 w 84"/>
                <a:gd name="T5" fmla="*/ 650 h 705"/>
                <a:gd name="T6" fmla="*/ 84 w 84"/>
                <a:gd name="T7" fmla="*/ 650 h 705"/>
                <a:gd name="T8" fmla="*/ 84 w 84"/>
                <a:gd name="T9" fmla="*/ 73 h 705"/>
                <a:gd name="T10" fmla="*/ 84 w 84"/>
                <a:gd name="T11" fmla="*/ 54 h 705"/>
                <a:gd name="T12" fmla="*/ 0 w 84"/>
                <a:gd name="T13" fmla="*/ 54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705">
                  <a:moveTo>
                    <a:pt x="0" y="54"/>
                  </a:moveTo>
                  <a:cubicBezTo>
                    <a:pt x="0" y="247"/>
                    <a:pt x="0" y="439"/>
                    <a:pt x="0" y="631"/>
                  </a:cubicBezTo>
                  <a:cubicBezTo>
                    <a:pt x="0" y="638"/>
                    <a:pt x="0" y="644"/>
                    <a:pt x="0" y="650"/>
                  </a:cubicBezTo>
                  <a:cubicBezTo>
                    <a:pt x="0" y="705"/>
                    <a:pt x="84" y="705"/>
                    <a:pt x="84" y="650"/>
                  </a:cubicBezTo>
                  <a:cubicBezTo>
                    <a:pt x="84" y="458"/>
                    <a:pt x="84" y="266"/>
                    <a:pt x="84" y="73"/>
                  </a:cubicBezTo>
                  <a:cubicBezTo>
                    <a:pt x="84" y="67"/>
                    <a:pt x="84" y="61"/>
                    <a:pt x="84" y="54"/>
                  </a:cubicBezTo>
                  <a:cubicBezTo>
                    <a:pt x="84" y="0"/>
                    <a:pt x="0" y="0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77" name="Freeform 42">
              <a:extLst>
                <a:ext uri="{FF2B5EF4-FFF2-40B4-BE49-F238E27FC236}">
                  <a16:creationId xmlns:a16="http://schemas.microsoft.com/office/drawing/2014/main" id="{5368DFC5-02C5-4946-A452-2652C5D1497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742650" y="-4017963"/>
              <a:ext cx="1944688" cy="1266825"/>
            </a:xfrm>
            <a:custGeom>
              <a:avLst/>
              <a:gdLst>
                <a:gd name="T0" fmla="*/ 89 w 652"/>
                <a:gd name="T1" fmla="*/ 398 h 425"/>
                <a:gd name="T2" fmla="*/ 589 w 652"/>
                <a:gd name="T3" fmla="*/ 109 h 425"/>
                <a:gd name="T4" fmla="*/ 605 w 652"/>
                <a:gd name="T5" fmla="*/ 100 h 425"/>
                <a:gd name="T6" fmla="*/ 563 w 652"/>
                <a:gd name="T7" fmla="*/ 27 h 425"/>
                <a:gd name="T8" fmla="*/ 63 w 652"/>
                <a:gd name="T9" fmla="*/ 316 h 425"/>
                <a:gd name="T10" fmla="*/ 47 w 652"/>
                <a:gd name="T11" fmla="*/ 325 h 425"/>
                <a:gd name="T12" fmla="*/ 89 w 652"/>
                <a:gd name="T13" fmla="*/ 398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2" h="425">
                  <a:moveTo>
                    <a:pt x="89" y="398"/>
                  </a:moveTo>
                  <a:cubicBezTo>
                    <a:pt x="256" y="302"/>
                    <a:pt x="422" y="205"/>
                    <a:pt x="589" y="109"/>
                  </a:cubicBezTo>
                  <a:cubicBezTo>
                    <a:pt x="594" y="106"/>
                    <a:pt x="600" y="103"/>
                    <a:pt x="605" y="100"/>
                  </a:cubicBezTo>
                  <a:cubicBezTo>
                    <a:pt x="652" y="73"/>
                    <a:pt x="610" y="0"/>
                    <a:pt x="563" y="27"/>
                  </a:cubicBezTo>
                  <a:cubicBezTo>
                    <a:pt x="396" y="123"/>
                    <a:pt x="230" y="219"/>
                    <a:pt x="63" y="316"/>
                  </a:cubicBezTo>
                  <a:cubicBezTo>
                    <a:pt x="58" y="319"/>
                    <a:pt x="52" y="322"/>
                    <a:pt x="47" y="325"/>
                  </a:cubicBezTo>
                  <a:cubicBezTo>
                    <a:pt x="0" y="352"/>
                    <a:pt x="42" y="425"/>
                    <a:pt x="89" y="3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78" name="Freeform 43">
              <a:extLst>
                <a:ext uri="{FF2B5EF4-FFF2-40B4-BE49-F238E27FC236}">
                  <a16:creationId xmlns:a16="http://schemas.microsoft.com/office/drawing/2014/main" id="{8580222D-9DD6-41E9-912C-179A6E105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191663" y="-4017963"/>
              <a:ext cx="1946275" cy="1266825"/>
            </a:xfrm>
            <a:custGeom>
              <a:avLst/>
              <a:gdLst>
                <a:gd name="T0" fmla="*/ 605 w 652"/>
                <a:gd name="T1" fmla="*/ 325 h 425"/>
                <a:gd name="T2" fmla="*/ 106 w 652"/>
                <a:gd name="T3" fmla="*/ 37 h 425"/>
                <a:gd name="T4" fmla="*/ 89 w 652"/>
                <a:gd name="T5" fmla="*/ 27 h 425"/>
                <a:gd name="T6" fmla="*/ 47 w 652"/>
                <a:gd name="T7" fmla="*/ 100 h 425"/>
                <a:gd name="T8" fmla="*/ 546 w 652"/>
                <a:gd name="T9" fmla="*/ 388 h 425"/>
                <a:gd name="T10" fmla="*/ 563 w 652"/>
                <a:gd name="T11" fmla="*/ 398 h 425"/>
                <a:gd name="T12" fmla="*/ 605 w 652"/>
                <a:gd name="T13" fmla="*/ 325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2" h="425">
                  <a:moveTo>
                    <a:pt x="605" y="325"/>
                  </a:moveTo>
                  <a:cubicBezTo>
                    <a:pt x="439" y="229"/>
                    <a:pt x="272" y="133"/>
                    <a:pt x="106" y="37"/>
                  </a:cubicBezTo>
                  <a:cubicBezTo>
                    <a:pt x="100" y="33"/>
                    <a:pt x="95" y="30"/>
                    <a:pt x="89" y="27"/>
                  </a:cubicBezTo>
                  <a:cubicBezTo>
                    <a:pt x="42" y="0"/>
                    <a:pt x="0" y="73"/>
                    <a:pt x="47" y="100"/>
                  </a:cubicBezTo>
                  <a:cubicBezTo>
                    <a:pt x="213" y="196"/>
                    <a:pt x="380" y="292"/>
                    <a:pt x="546" y="388"/>
                  </a:cubicBezTo>
                  <a:cubicBezTo>
                    <a:pt x="552" y="391"/>
                    <a:pt x="557" y="395"/>
                    <a:pt x="563" y="398"/>
                  </a:cubicBezTo>
                  <a:cubicBezTo>
                    <a:pt x="610" y="425"/>
                    <a:pt x="652" y="352"/>
                    <a:pt x="605" y="3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B4CD207-9D33-9344-95BB-D8D9A61FAF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356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11"/>
    </mc:Choice>
    <mc:Fallback>
      <p:transition spd="slow" advTm="81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36B850-15F2-41BC-A54E-6E0F332F011D}"/>
              </a:ext>
            </a:extLst>
          </p:cNvPr>
          <p:cNvSpPr txBox="1"/>
          <p:nvPr/>
        </p:nvSpPr>
        <p:spPr>
          <a:xfrm>
            <a:off x="622293" y="5053481"/>
            <a:ext cx="484570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sz="54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 You</a:t>
            </a:r>
            <a:endParaRPr lang="en-US" sz="5400" b="1" dirty="0">
              <a:solidFill>
                <a:srgbClr val="00206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B74FAF-1757-48A8-BBFB-722E8E1D6FA4}"/>
              </a:ext>
            </a:extLst>
          </p:cNvPr>
          <p:cNvSpPr/>
          <p:nvPr/>
        </p:nvSpPr>
        <p:spPr>
          <a:xfrm>
            <a:off x="622293" y="6011407"/>
            <a:ext cx="3536195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i="1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rPr>
              <a:t>DDS Analytics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D1C056A-1D7A-4D89-A2E0-446D9944C6FB}"/>
              </a:ext>
            </a:extLst>
          </p:cNvPr>
          <p:cNvGrpSpPr/>
          <p:nvPr/>
        </p:nvGrpSpPr>
        <p:grpSpPr>
          <a:xfrm>
            <a:off x="680752" y="4272444"/>
            <a:ext cx="569186" cy="530997"/>
            <a:chOff x="-27444701" y="-10180638"/>
            <a:chExt cx="10883901" cy="10153650"/>
          </a:xfrm>
          <a:solidFill>
            <a:schemeClr val="bg1">
              <a:lumMod val="50000"/>
            </a:schemeClr>
          </a:solidFill>
        </p:grpSpPr>
        <p:sp>
          <p:nvSpPr>
            <p:cNvPr id="6" name="Freeform 35">
              <a:extLst>
                <a:ext uri="{FF2B5EF4-FFF2-40B4-BE49-F238E27FC236}">
                  <a16:creationId xmlns:a16="http://schemas.microsoft.com/office/drawing/2014/main" id="{C9FAB44B-F1A9-406C-8DC0-7BC29AA64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969538" y="-10180638"/>
              <a:ext cx="1906588" cy="1978025"/>
            </a:xfrm>
            <a:custGeom>
              <a:avLst/>
              <a:gdLst>
                <a:gd name="T0" fmla="*/ 554 w 639"/>
                <a:gd name="T1" fmla="*/ 327 h 664"/>
                <a:gd name="T2" fmla="*/ 438 w 639"/>
                <a:gd name="T3" fmla="*/ 526 h 664"/>
                <a:gd name="T4" fmla="*/ 204 w 639"/>
                <a:gd name="T5" fmla="*/ 521 h 664"/>
                <a:gd name="T6" fmla="*/ 97 w 639"/>
                <a:gd name="T7" fmla="*/ 316 h 664"/>
                <a:gd name="T8" fmla="*/ 222 w 639"/>
                <a:gd name="T9" fmla="*/ 123 h 664"/>
                <a:gd name="T10" fmla="*/ 447 w 639"/>
                <a:gd name="T11" fmla="*/ 133 h 664"/>
                <a:gd name="T12" fmla="*/ 554 w 639"/>
                <a:gd name="T13" fmla="*/ 327 h 664"/>
                <a:gd name="T14" fmla="*/ 638 w 639"/>
                <a:gd name="T15" fmla="*/ 327 h 664"/>
                <a:gd name="T16" fmla="*/ 519 w 639"/>
                <a:gd name="T17" fmla="*/ 82 h 664"/>
                <a:gd name="T18" fmla="*/ 244 w 639"/>
                <a:gd name="T19" fmla="*/ 25 h 664"/>
                <a:gd name="T20" fmla="*/ 39 w 639"/>
                <a:gd name="T21" fmla="*/ 200 h 664"/>
                <a:gd name="T22" fmla="*/ 53 w 639"/>
                <a:gd name="T23" fmla="*/ 482 h 664"/>
                <a:gd name="T24" fmla="*/ 407 w 639"/>
                <a:gd name="T25" fmla="*/ 629 h 664"/>
                <a:gd name="T26" fmla="*/ 638 w 639"/>
                <a:gd name="T27" fmla="*/ 327 h 664"/>
                <a:gd name="T28" fmla="*/ 554 w 639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9" h="664">
                  <a:moveTo>
                    <a:pt x="554" y="327"/>
                  </a:moveTo>
                  <a:cubicBezTo>
                    <a:pt x="553" y="410"/>
                    <a:pt x="510" y="485"/>
                    <a:pt x="438" y="526"/>
                  </a:cubicBezTo>
                  <a:cubicBezTo>
                    <a:pt x="365" y="569"/>
                    <a:pt x="275" y="564"/>
                    <a:pt x="204" y="521"/>
                  </a:cubicBezTo>
                  <a:cubicBezTo>
                    <a:pt x="133" y="478"/>
                    <a:pt x="94" y="398"/>
                    <a:pt x="97" y="316"/>
                  </a:cubicBezTo>
                  <a:cubicBezTo>
                    <a:pt x="99" y="234"/>
                    <a:pt x="150" y="161"/>
                    <a:pt x="222" y="123"/>
                  </a:cubicBezTo>
                  <a:cubicBezTo>
                    <a:pt x="292" y="85"/>
                    <a:pt x="379" y="92"/>
                    <a:pt x="447" y="133"/>
                  </a:cubicBezTo>
                  <a:cubicBezTo>
                    <a:pt x="514" y="174"/>
                    <a:pt x="553" y="249"/>
                    <a:pt x="554" y="327"/>
                  </a:cubicBezTo>
                  <a:cubicBezTo>
                    <a:pt x="555" y="381"/>
                    <a:pt x="639" y="381"/>
                    <a:pt x="638" y="327"/>
                  </a:cubicBezTo>
                  <a:cubicBezTo>
                    <a:pt x="637" y="232"/>
                    <a:pt x="594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6" y="116"/>
                    <a:pt x="39" y="200"/>
                  </a:cubicBezTo>
                  <a:cubicBezTo>
                    <a:pt x="0" y="292"/>
                    <a:pt x="5" y="395"/>
                    <a:pt x="53" y="482"/>
                  </a:cubicBezTo>
                  <a:cubicBezTo>
                    <a:pt x="122" y="606"/>
                    <a:pt x="271" y="664"/>
                    <a:pt x="407" y="629"/>
                  </a:cubicBezTo>
                  <a:cubicBezTo>
                    <a:pt x="543" y="594"/>
                    <a:pt x="637" y="466"/>
                    <a:pt x="638" y="327"/>
                  </a:cubicBezTo>
                  <a:cubicBezTo>
                    <a:pt x="639" y="273"/>
                    <a:pt x="555" y="273"/>
                    <a:pt x="554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7" name="Freeform 36">
              <a:extLst>
                <a:ext uri="{FF2B5EF4-FFF2-40B4-BE49-F238E27FC236}">
                  <a16:creationId xmlns:a16="http://schemas.microsoft.com/office/drawing/2014/main" id="{12B0F9D4-64CB-42CD-88AA-7E8CAD1F1229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596600" y="-8610601"/>
              <a:ext cx="3186113" cy="2139950"/>
            </a:xfrm>
            <a:custGeom>
              <a:avLst/>
              <a:gdLst>
                <a:gd name="T0" fmla="*/ 846 w 1068"/>
                <a:gd name="T1" fmla="*/ 102 h 718"/>
                <a:gd name="T2" fmla="*/ 981 w 1068"/>
                <a:gd name="T3" fmla="*/ 330 h 718"/>
                <a:gd name="T4" fmla="*/ 981 w 1068"/>
                <a:gd name="T5" fmla="*/ 480 h 718"/>
                <a:gd name="T6" fmla="*/ 981 w 1068"/>
                <a:gd name="T7" fmla="*/ 559 h 718"/>
                <a:gd name="T8" fmla="*/ 961 w 1068"/>
                <a:gd name="T9" fmla="*/ 618 h 718"/>
                <a:gd name="T10" fmla="*/ 882 w 1068"/>
                <a:gd name="T11" fmla="*/ 634 h 718"/>
                <a:gd name="T12" fmla="*/ 214 w 1068"/>
                <a:gd name="T13" fmla="*/ 634 h 718"/>
                <a:gd name="T14" fmla="*/ 152 w 1068"/>
                <a:gd name="T15" fmla="*/ 634 h 718"/>
                <a:gd name="T16" fmla="*/ 90 w 1068"/>
                <a:gd name="T17" fmla="*/ 571 h 718"/>
                <a:gd name="T18" fmla="*/ 90 w 1068"/>
                <a:gd name="T19" fmla="*/ 524 h 718"/>
                <a:gd name="T20" fmla="*/ 90 w 1068"/>
                <a:gd name="T21" fmla="*/ 355 h 718"/>
                <a:gd name="T22" fmla="*/ 173 w 1068"/>
                <a:gd name="T23" fmla="*/ 144 h 718"/>
                <a:gd name="T24" fmla="*/ 222 w 1068"/>
                <a:gd name="T25" fmla="*/ 104 h 718"/>
                <a:gd name="T26" fmla="*/ 180 w 1068"/>
                <a:gd name="T27" fmla="*/ 31 h 718"/>
                <a:gd name="T28" fmla="*/ 13 w 1068"/>
                <a:gd name="T29" fmla="*/ 277 h 718"/>
                <a:gd name="T30" fmla="*/ 6 w 1068"/>
                <a:gd name="T31" fmla="*/ 448 h 718"/>
                <a:gd name="T32" fmla="*/ 9 w 1068"/>
                <a:gd name="T33" fmla="*/ 604 h 718"/>
                <a:gd name="T34" fmla="*/ 161 w 1068"/>
                <a:gd name="T35" fmla="*/ 718 h 718"/>
                <a:gd name="T36" fmla="*/ 805 w 1068"/>
                <a:gd name="T37" fmla="*/ 718 h 718"/>
                <a:gd name="T38" fmla="*/ 908 w 1068"/>
                <a:gd name="T39" fmla="*/ 718 h 718"/>
                <a:gd name="T40" fmla="*/ 1059 w 1068"/>
                <a:gd name="T41" fmla="*/ 615 h 718"/>
                <a:gd name="T42" fmla="*/ 1065 w 1068"/>
                <a:gd name="T43" fmla="*/ 545 h 718"/>
                <a:gd name="T44" fmla="*/ 1065 w 1068"/>
                <a:gd name="T45" fmla="*/ 456 h 718"/>
                <a:gd name="T46" fmla="*/ 1060 w 1068"/>
                <a:gd name="T47" fmla="*/ 288 h 718"/>
                <a:gd name="T48" fmla="*/ 888 w 1068"/>
                <a:gd name="T49" fmla="*/ 30 h 718"/>
                <a:gd name="T50" fmla="*/ 846 w 1068"/>
                <a:gd name="T51" fmla="*/ 102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8" h="718">
                  <a:moveTo>
                    <a:pt x="846" y="102"/>
                  </a:moveTo>
                  <a:cubicBezTo>
                    <a:pt x="924" y="152"/>
                    <a:pt x="975" y="237"/>
                    <a:pt x="981" y="330"/>
                  </a:cubicBezTo>
                  <a:cubicBezTo>
                    <a:pt x="984" y="379"/>
                    <a:pt x="981" y="430"/>
                    <a:pt x="981" y="480"/>
                  </a:cubicBezTo>
                  <a:cubicBezTo>
                    <a:pt x="981" y="506"/>
                    <a:pt x="981" y="533"/>
                    <a:pt x="981" y="559"/>
                  </a:cubicBezTo>
                  <a:cubicBezTo>
                    <a:pt x="981" y="583"/>
                    <a:pt x="978" y="601"/>
                    <a:pt x="961" y="618"/>
                  </a:cubicBezTo>
                  <a:cubicBezTo>
                    <a:pt x="941" y="638"/>
                    <a:pt x="910" y="634"/>
                    <a:pt x="882" y="634"/>
                  </a:cubicBezTo>
                  <a:cubicBezTo>
                    <a:pt x="659" y="634"/>
                    <a:pt x="436" y="634"/>
                    <a:pt x="214" y="634"/>
                  </a:cubicBezTo>
                  <a:cubicBezTo>
                    <a:pt x="193" y="634"/>
                    <a:pt x="173" y="634"/>
                    <a:pt x="152" y="634"/>
                  </a:cubicBezTo>
                  <a:cubicBezTo>
                    <a:pt x="117" y="634"/>
                    <a:pt x="90" y="606"/>
                    <a:pt x="90" y="571"/>
                  </a:cubicBezTo>
                  <a:cubicBezTo>
                    <a:pt x="89" y="556"/>
                    <a:pt x="90" y="540"/>
                    <a:pt x="90" y="524"/>
                  </a:cubicBezTo>
                  <a:cubicBezTo>
                    <a:pt x="90" y="468"/>
                    <a:pt x="90" y="412"/>
                    <a:pt x="90" y="355"/>
                  </a:cubicBezTo>
                  <a:cubicBezTo>
                    <a:pt x="90" y="276"/>
                    <a:pt x="117" y="202"/>
                    <a:pt x="173" y="144"/>
                  </a:cubicBezTo>
                  <a:cubicBezTo>
                    <a:pt x="188" y="129"/>
                    <a:pt x="204" y="116"/>
                    <a:pt x="222" y="104"/>
                  </a:cubicBezTo>
                  <a:cubicBezTo>
                    <a:pt x="267" y="74"/>
                    <a:pt x="225" y="2"/>
                    <a:pt x="180" y="31"/>
                  </a:cubicBezTo>
                  <a:cubicBezTo>
                    <a:pt x="94" y="88"/>
                    <a:pt x="32" y="175"/>
                    <a:pt x="13" y="277"/>
                  </a:cubicBezTo>
                  <a:cubicBezTo>
                    <a:pt x="2" y="333"/>
                    <a:pt x="6" y="391"/>
                    <a:pt x="6" y="448"/>
                  </a:cubicBezTo>
                  <a:cubicBezTo>
                    <a:pt x="6" y="499"/>
                    <a:pt x="0" y="554"/>
                    <a:pt x="9" y="604"/>
                  </a:cubicBezTo>
                  <a:cubicBezTo>
                    <a:pt x="23" y="676"/>
                    <a:pt x="92" y="718"/>
                    <a:pt x="161" y="718"/>
                  </a:cubicBezTo>
                  <a:cubicBezTo>
                    <a:pt x="375" y="718"/>
                    <a:pt x="590" y="718"/>
                    <a:pt x="805" y="718"/>
                  </a:cubicBezTo>
                  <a:cubicBezTo>
                    <a:pt x="839" y="718"/>
                    <a:pt x="873" y="718"/>
                    <a:pt x="908" y="718"/>
                  </a:cubicBezTo>
                  <a:cubicBezTo>
                    <a:pt x="977" y="718"/>
                    <a:pt x="1035" y="682"/>
                    <a:pt x="1059" y="615"/>
                  </a:cubicBezTo>
                  <a:cubicBezTo>
                    <a:pt x="1066" y="593"/>
                    <a:pt x="1065" y="568"/>
                    <a:pt x="1065" y="545"/>
                  </a:cubicBezTo>
                  <a:cubicBezTo>
                    <a:pt x="1065" y="515"/>
                    <a:pt x="1065" y="486"/>
                    <a:pt x="1065" y="456"/>
                  </a:cubicBezTo>
                  <a:cubicBezTo>
                    <a:pt x="1065" y="400"/>
                    <a:pt x="1068" y="344"/>
                    <a:pt x="1060" y="288"/>
                  </a:cubicBezTo>
                  <a:cubicBezTo>
                    <a:pt x="1045" y="182"/>
                    <a:pt x="978" y="87"/>
                    <a:pt x="888" y="30"/>
                  </a:cubicBezTo>
                  <a:cubicBezTo>
                    <a:pt x="843" y="0"/>
                    <a:pt x="801" y="73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8" name="Freeform 37">
              <a:extLst>
                <a:ext uri="{FF2B5EF4-FFF2-40B4-BE49-F238E27FC236}">
                  <a16:creationId xmlns:a16="http://schemas.microsoft.com/office/drawing/2014/main" id="{0FD5A500-BBCF-4857-86E7-EBF5AA53D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819225" y="-3736976"/>
              <a:ext cx="1903413" cy="1978025"/>
            </a:xfrm>
            <a:custGeom>
              <a:avLst/>
              <a:gdLst>
                <a:gd name="T0" fmla="*/ 554 w 638"/>
                <a:gd name="T1" fmla="*/ 327 h 664"/>
                <a:gd name="T2" fmla="*/ 437 w 638"/>
                <a:gd name="T3" fmla="*/ 527 h 664"/>
                <a:gd name="T4" fmla="*/ 203 w 638"/>
                <a:gd name="T5" fmla="*/ 521 h 664"/>
                <a:gd name="T6" fmla="*/ 96 w 638"/>
                <a:gd name="T7" fmla="*/ 316 h 664"/>
                <a:gd name="T8" fmla="*/ 222 w 638"/>
                <a:gd name="T9" fmla="*/ 123 h 664"/>
                <a:gd name="T10" fmla="*/ 446 w 638"/>
                <a:gd name="T11" fmla="*/ 133 h 664"/>
                <a:gd name="T12" fmla="*/ 554 w 638"/>
                <a:gd name="T13" fmla="*/ 327 h 664"/>
                <a:gd name="T14" fmla="*/ 638 w 638"/>
                <a:gd name="T15" fmla="*/ 327 h 664"/>
                <a:gd name="T16" fmla="*/ 519 w 638"/>
                <a:gd name="T17" fmla="*/ 82 h 664"/>
                <a:gd name="T18" fmla="*/ 244 w 638"/>
                <a:gd name="T19" fmla="*/ 25 h 664"/>
                <a:gd name="T20" fmla="*/ 39 w 638"/>
                <a:gd name="T21" fmla="*/ 201 h 664"/>
                <a:gd name="T22" fmla="*/ 53 w 638"/>
                <a:gd name="T23" fmla="*/ 482 h 664"/>
                <a:gd name="T24" fmla="*/ 406 w 638"/>
                <a:gd name="T25" fmla="*/ 630 h 664"/>
                <a:gd name="T26" fmla="*/ 638 w 638"/>
                <a:gd name="T27" fmla="*/ 327 h 664"/>
                <a:gd name="T28" fmla="*/ 554 w 638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8" h="664">
                  <a:moveTo>
                    <a:pt x="554" y="327"/>
                  </a:moveTo>
                  <a:cubicBezTo>
                    <a:pt x="553" y="410"/>
                    <a:pt x="509" y="485"/>
                    <a:pt x="437" y="527"/>
                  </a:cubicBezTo>
                  <a:cubicBezTo>
                    <a:pt x="365" y="569"/>
                    <a:pt x="274" y="564"/>
                    <a:pt x="203" y="521"/>
                  </a:cubicBezTo>
                  <a:cubicBezTo>
                    <a:pt x="133" y="478"/>
                    <a:pt x="94" y="398"/>
                    <a:pt x="96" y="316"/>
                  </a:cubicBezTo>
                  <a:cubicBezTo>
                    <a:pt x="99" y="234"/>
                    <a:pt x="150" y="161"/>
                    <a:pt x="222" y="123"/>
                  </a:cubicBezTo>
                  <a:cubicBezTo>
                    <a:pt x="292" y="86"/>
                    <a:pt x="379" y="92"/>
                    <a:pt x="446" y="133"/>
                  </a:cubicBezTo>
                  <a:cubicBezTo>
                    <a:pt x="514" y="174"/>
                    <a:pt x="553" y="250"/>
                    <a:pt x="554" y="327"/>
                  </a:cubicBezTo>
                  <a:cubicBezTo>
                    <a:pt x="554" y="381"/>
                    <a:pt x="638" y="382"/>
                    <a:pt x="638" y="327"/>
                  </a:cubicBezTo>
                  <a:cubicBezTo>
                    <a:pt x="637" y="232"/>
                    <a:pt x="594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6" y="116"/>
                    <a:pt x="39" y="201"/>
                  </a:cubicBezTo>
                  <a:cubicBezTo>
                    <a:pt x="0" y="292"/>
                    <a:pt x="5" y="395"/>
                    <a:pt x="53" y="482"/>
                  </a:cubicBezTo>
                  <a:cubicBezTo>
                    <a:pt x="122" y="606"/>
                    <a:pt x="271" y="664"/>
                    <a:pt x="406" y="630"/>
                  </a:cubicBezTo>
                  <a:cubicBezTo>
                    <a:pt x="542" y="595"/>
                    <a:pt x="636" y="466"/>
                    <a:pt x="638" y="327"/>
                  </a:cubicBezTo>
                  <a:cubicBezTo>
                    <a:pt x="638" y="273"/>
                    <a:pt x="554" y="273"/>
                    <a:pt x="554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9" name="Freeform 38">
              <a:extLst>
                <a:ext uri="{FF2B5EF4-FFF2-40B4-BE49-F238E27FC236}">
                  <a16:creationId xmlns:a16="http://schemas.microsoft.com/office/drawing/2014/main" id="{443598C0-BD9C-4522-87F3-C9C8F628E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444701" y="-2163763"/>
              <a:ext cx="3182938" cy="2136775"/>
            </a:xfrm>
            <a:custGeom>
              <a:avLst/>
              <a:gdLst>
                <a:gd name="T0" fmla="*/ 846 w 1067"/>
                <a:gd name="T1" fmla="*/ 102 h 717"/>
                <a:gd name="T2" fmla="*/ 980 w 1067"/>
                <a:gd name="T3" fmla="*/ 329 h 717"/>
                <a:gd name="T4" fmla="*/ 981 w 1067"/>
                <a:gd name="T5" fmla="*/ 479 h 717"/>
                <a:gd name="T6" fmla="*/ 981 w 1067"/>
                <a:gd name="T7" fmla="*/ 558 h 717"/>
                <a:gd name="T8" fmla="*/ 961 w 1067"/>
                <a:gd name="T9" fmla="*/ 617 h 717"/>
                <a:gd name="T10" fmla="*/ 882 w 1067"/>
                <a:gd name="T11" fmla="*/ 633 h 717"/>
                <a:gd name="T12" fmla="*/ 213 w 1067"/>
                <a:gd name="T13" fmla="*/ 633 h 717"/>
                <a:gd name="T14" fmla="*/ 152 w 1067"/>
                <a:gd name="T15" fmla="*/ 633 h 717"/>
                <a:gd name="T16" fmla="*/ 89 w 1067"/>
                <a:gd name="T17" fmla="*/ 571 h 717"/>
                <a:gd name="T18" fmla="*/ 89 w 1067"/>
                <a:gd name="T19" fmla="*/ 523 h 717"/>
                <a:gd name="T20" fmla="*/ 89 w 1067"/>
                <a:gd name="T21" fmla="*/ 355 h 717"/>
                <a:gd name="T22" fmla="*/ 172 w 1067"/>
                <a:gd name="T23" fmla="*/ 144 h 717"/>
                <a:gd name="T24" fmla="*/ 222 w 1067"/>
                <a:gd name="T25" fmla="*/ 103 h 717"/>
                <a:gd name="T26" fmla="*/ 179 w 1067"/>
                <a:gd name="T27" fmla="*/ 31 h 717"/>
                <a:gd name="T28" fmla="*/ 12 w 1067"/>
                <a:gd name="T29" fmla="*/ 276 h 717"/>
                <a:gd name="T30" fmla="*/ 5 w 1067"/>
                <a:gd name="T31" fmla="*/ 447 h 717"/>
                <a:gd name="T32" fmla="*/ 9 w 1067"/>
                <a:gd name="T33" fmla="*/ 604 h 717"/>
                <a:gd name="T34" fmla="*/ 161 w 1067"/>
                <a:gd name="T35" fmla="*/ 717 h 717"/>
                <a:gd name="T36" fmla="*/ 804 w 1067"/>
                <a:gd name="T37" fmla="*/ 717 h 717"/>
                <a:gd name="T38" fmla="*/ 907 w 1067"/>
                <a:gd name="T39" fmla="*/ 717 h 717"/>
                <a:gd name="T40" fmla="*/ 1058 w 1067"/>
                <a:gd name="T41" fmla="*/ 614 h 717"/>
                <a:gd name="T42" fmla="*/ 1065 w 1067"/>
                <a:gd name="T43" fmla="*/ 544 h 717"/>
                <a:gd name="T44" fmla="*/ 1065 w 1067"/>
                <a:gd name="T45" fmla="*/ 455 h 717"/>
                <a:gd name="T46" fmla="*/ 1060 w 1067"/>
                <a:gd name="T47" fmla="*/ 287 h 717"/>
                <a:gd name="T48" fmla="*/ 888 w 1067"/>
                <a:gd name="T49" fmla="*/ 29 h 717"/>
                <a:gd name="T50" fmla="*/ 846 w 1067"/>
                <a:gd name="T51" fmla="*/ 102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7" h="717">
                  <a:moveTo>
                    <a:pt x="846" y="102"/>
                  </a:moveTo>
                  <a:cubicBezTo>
                    <a:pt x="924" y="152"/>
                    <a:pt x="974" y="236"/>
                    <a:pt x="980" y="329"/>
                  </a:cubicBezTo>
                  <a:cubicBezTo>
                    <a:pt x="983" y="379"/>
                    <a:pt x="981" y="429"/>
                    <a:pt x="981" y="479"/>
                  </a:cubicBezTo>
                  <a:cubicBezTo>
                    <a:pt x="981" y="505"/>
                    <a:pt x="981" y="532"/>
                    <a:pt x="981" y="558"/>
                  </a:cubicBezTo>
                  <a:cubicBezTo>
                    <a:pt x="981" y="582"/>
                    <a:pt x="978" y="600"/>
                    <a:pt x="961" y="617"/>
                  </a:cubicBezTo>
                  <a:cubicBezTo>
                    <a:pt x="940" y="637"/>
                    <a:pt x="910" y="633"/>
                    <a:pt x="882" y="633"/>
                  </a:cubicBezTo>
                  <a:cubicBezTo>
                    <a:pt x="659" y="633"/>
                    <a:pt x="436" y="633"/>
                    <a:pt x="213" y="633"/>
                  </a:cubicBezTo>
                  <a:cubicBezTo>
                    <a:pt x="193" y="633"/>
                    <a:pt x="172" y="633"/>
                    <a:pt x="152" y="633"/>
                  </a:cubicBezTo>
                  <a:cubicBezTo>
                    <a:pt x="117" y="633"/>
                    <a:pt x="90" y="605"/>
                    <a:pt x="89" y="571"/>
                  </a:cubicBezTo>
                  <a:cubicBezTo>
                    <a:pt x="89" y="555"/>
                    <a:pt x="89" y="539"/>
                    <a:pt x="89" y="523"/>
                  </a:cubicBezTo>
                  <a:cubicBezTo>
                    <a:pt x="89" y="467"/>
                    <a:pt x="89" y="411"/>
                    <a:pt x="89" y="355"/>
                  </a:cubicBezTo>
                  <a:cubicBezTo>
                    <a:pt x="89" y="275"/>
                    <a:pt x="117" y="201"/>
                    <a:pt x="172" y="144"/>
                  </a:cubicBezTo>
                  <a:cubicBezTo>
                    <a:pt x="187" y="128"/>
                    <a:pt x="204" y="115"/>
                    <a:pt x="222" y="103"/>
                  </a:cubicBezTo>
                  <a:cubicBezTo>
                    <a:pt x="267" y="74"/>
                    <a:pt x="225" y="1"/>
                    <a:pt x="179" y="31"/>
                  </a:cubicBezTo>
                  <a:cubicBezTo>
                    <a:pt x="93" y="87"/>
                    <a:pt x="32" y="174"/>
                    <a:pt x="12" y="276"/>
                  </a:cubicBezTo>
                  <a:cubicBezTo>
                    <a:pt x="1" y="332"/>
                    <a:pt x="5" y="391"/>
                    <a:pt x="5" y="447"/>
                  </a:cubicBezTo>
                  <a:cubicBezTo>
                    <a:pt x="5" y="498"/>
                    <a:pt x="0" y="553"/>
                    <a:pt x="9" y="604"/>
                  </a:cubicBezTo>
                  <a:cubicBezTo>
                    <a:pt x="22" y="675"/>
                    <a:pt x="92" y="717"/>
                    <a:pt x="161" y="717"/>
                  </a:cubicBezTo>
                  <a:cubicBezTo>
                    <a:pt x="375" y="717"/>
                    <a:pt x="590" y="717"/>
                    <a:pt x="804" y="717"/>
                  </a:cubicBezTo>
                  <a:cubicBezTo>
                    <a:pt x="839" y="717"/>
                    <a:pt x="873" y="717"/>
                    <a:pt x="907" y="717"/>
                  </a:cubicBezTo>
                  <a:cubicBezTo>
                    <a:pt x="977" y="717"/>
                    <a:pt x="1035" y="681"/>
                    <a:pt x="1058" y="614"/>
                  </a:cubicBezTo>
                  <a:cubicBezTo>
                    <a:pt x="1066" y="592"/>
                    <a:pt x="1065" y="568"/>
                    <a:pt x="1065" y="544"/>
                  </a:cubicBezTo>
                  <a:cubicBezTo>
                    <a:pt x="1065" y="515"/>
                    <a:pt x="1065" y="485"/>
                    <a:pt x="1065" y="455"/>
                  </a:cubicBezTo>
                  <a:cubicBezTo>
                    <a:pt x="1065" y="399"/>
                    <a:pt x="1067" y="343"/>
                    <a:pt x="1060" y="287"/>
                  </a:cubicBezTo>
                  <a:cubicBezTo>
                    <a:pt x="1045" y="181"/>
                    <a:pt x="977" y="86"/>
                    <a:pt x="888" y="29"/>
                  </a:cubicBezTo>
                  <a:cubicBezTo>
                    <a:pt x="842" y="0"/>
                    <a:pt x="800" y="72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10" name="Freeform 39">
              <a:extLst>
                <a:ext uri="{FF2B5EF4-FFF2-40B4-BE49-F238E27FC236}">
                  <a16:creationId xmlns:a16="http://schemas.microsoft.com/office/drawing/2014/main" id="{426B4897-8470-4A76-9FA9-4E7CD62BF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121438" y="-3736976"/>
              <a:ext cx="1906588" cy="1978025"/>
            </a:xfrm>
            <a:custGeom>
              <a:avLst/>
              <a:gdLst>
                <a:gd name="T0" fmla="*/ 555 w 639"/>
                <a:gd name="T1" fmla="*/ 327 h 664"/>
                <a:gd name="T2" fmla="*/ 438 w 639"/>
                <a:gd name="T3" fmla="*/ 527 h 664"/>
                <a:gd name="T4" fmla="*/ 204 w 639"/>
                <a:gd name="T5" fmla="*/ 521 h 664"/>
                <a:gd name="T6" fmla="*/ 97 w 639"/>
                <a:gd name="T7" fmla="*/ 316 h 664"/>
                <a:gd name="T8" fmla="*/ 222 w 639"/>
                <a:gd name="T9" fmla="*/ 123 h 664"/>
                <a:gd name="T10" fmla="*/ 447 w 639"/>
                <a:gd name="T11" fmla="*/ 133 h 664"/>
                <a:gd name="T12" fmla="*/ 555 w 639"/>
                <a:gd name="T13" fmla="*/ 327 h 664"/>
                <a:gd name="T14" fmla="*/ 639 w 639"/>
                <a:gd name="T15" fmla="*/ 327 h 664"/>
                <a:gd name="T16" fmla="*/ 519 w 639"/>
                <a:gd name="T17" fmla="*/ 82 h 664"/>
                <a:gd name="T18" fmla="*/ 244 w 639"/>
                <a:gd name="T19" fmla="*/ 25 h 664"/>
                <a:gd name="T20" fmla="*/ 40 w 639"/>
                <a:gd name="T21" fmla="*/ 201 h 664"/>
                <a:gd name="T22" fmla="*/ 54 w 639"/>
                <a:gd name="T23" fmla="*/ 482 h 664"/>
                <a:gd name="T24" fmla="*/ 407 w 639"/>
                <a:gd name="T25" fmla="*/ 630 h 664"/>
                <a:gd name="T26" fmla="*/ 639 w 639"/>
                <a:gd name="T27" fmla="*/ 327 h 664"/>
                <a:gd name="T28" fmla="*/ 555 w 639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9" h="664">
                  <a:moveTo>
                    <a:pt x="555" y="327"/>
                  </a:moveTo>
                  <a:cubicBezTo>
                    <a:pt x="554" y="410"/>
                    <a:pt x="510" y="485"/>
                    <a:pt x="438" y="527"/>
                  </a:cubicBezTo>
                  <a:cubicBezTo>
                    <a:pt x="366" y="569"/>
                    <a:pt x="275" y="564"/>
                    <a:pt x="204" y="521"/>
                  </a:cubicBezTo>
                  <a:cubicBezTo>
                    <a:pt x="133" y="478"/>
                    <a:pt x="95" y="398"/>
                    <a:pt x="97" y="316"/>
                  </a:cubicBezTo>
                  <a:cubicBezTo>
                    <a:pt x="100" y="234"/>
                    <a:pt x="151" y="161"/>
                    <a:pt x="222" y="123"/>
                  </a:cubicBezTo>
                  <a:cubicBezTo>
                    <a:pt x="293" y="86"/>
                    <a:pt x="380" y="92"/>
                    <a:pt x="447" y="133"/>
                  </a:cubicBezTo>
                  <a:cubicBezTo>
                    <a:pt x="514" y="174"/>
                    <a:pt x="554" y="250"/>
                    <a:pt x="555" y="327"/>
                  </a:cubicBezTo>
                  <a:cubicBezTo>
                    <a:pt x="555" y="381"/>
                    <a:pt x="639" y="382"/>
                    <a:pt x="639" y="327"/>
                  </a:cubicBezTo>
                  <a:cubicBezTo>
                    <a:pt x="638" y="232"/>
                    <a:pt x="595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7" y="116"/>
                    <a:pt x="40" y="201"/>
                  </a:cubicBezTo>
                  <a:cubicBezTo>
                    <a:pt x="0" y="292"/>
                    <a:pt x="5" y="395"/>
                    <a:pt x="54" y="482"/>
                  </a:cubicBezTo>
                  <a:cubicBezTo>
                    <a:pt x="123" y="606"/>
                    <a:pt x="272" y="664"/>
                    <a:pt x="407" y="630"/>
                  </a:cubicBezTo>
                  <a:cubicBezTo>
                    <a:pt x="543" y="595"/>
                    <a:pt x="637" y="466"/>
                    <a:pt x="639" y="327"/>
                  </a:cubicBezTo>
                  <a:cubicBezTo>
                    <a:pt x="639" y="273"/>
                    <a:pt x="555" y="273"/>
                    <a:pt x="555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11" name="Freeform 40">
              <a:extLst>
                <a:ext uri="{FF2B5EF4-FFF2-40B4-BE49-F238E27FC236}">
                  <a16:creationId xmlns:a16="http://schemas.microsoft.com/office/drawing/2014/main" id="{08884941-111D-4BB6-BD63-1DA532A1716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746913" y="-2163763"/>
              <a:ext cx="3186113" cy="2136775"/>
            </a:xfrm>
            <a:custGeom>
              <a:avLst/>
              <a:gdLst>
                <a:gd name="T0" fmla="*/ 846 w 1068"/>
                <a:gd name="T1" fmla="*/ 102 h 717"/>
                <a:gd name="T2" fmla="*/ 981 w 1068"/>
                <a:gd name="T3" fmla="*/ 329 h 717"/>
                <a:gd name="T4" fmla="*/ 981 w 1068"/>
                <a:gd name="T5" fmla="*/ 479 h 717"/>
                <a:gd name="T6" fmla="*/ 981 w 1068"/>
                <a:gd name="T7" fmla="*/ 558 h 717"/>
                <a:gd name="T8" fmla="*/ 961 w 1068"/>
                <a:gd name="T9" fmla="*/ 617 h 717"/>
                <a:gd name="T10" fmla="*/ 882 w 1068"/>
                <a:gd name="T11" fmla="*/ 633 h 717"/>
                <a:gd name="T12" fmla="*/ 214 w 1068"/>
                <a:gd name="T13" fmla="*/ 633 h 717"/>
                <a:gd name="T14" fmla="*/ 153 w 1068"/>
                <a:gd name="T15" fmla="*/ 633 h 717"/>
                <a:gd name="T16" fmla="*/ 90 w 1068"/>
                <a:gd name="T17" fmla="*/ 571 h 717"/>
                <a:gd name="T18" fmla="*/ 90 w 1068"/>
                <a:gd name="T19" fmla="*/ 523 h 717"/>
                <a:gd name="T20" fmla="*/ 90 w 1068"/>
                <a:gd name="T21" fmla="*/ 355 h 717"/>
                <a:gd name="T22" fmla="*/ 173 w 1068"/>
                <a:gd name="T23" fmla="*/ 144 h 717"/>
                <a:gd name="T24" fmla="*/ 222 w 1068"/>
                <a:gd name="T25" fmla="*/ 103 h 717"/>
                <a:gd name="T26" fmla="*/ 180 w 1068"/>
                <a:gd name="T27" fmla="*/ 31 h 717"/>
                <a:gd name="T28" fmla="*/ 13 w 1068"/>
                <a:gd name="T29" fmla="*/ 276 h 717"/>
                <a:gd name="T30" fmla="*/ 6 w 1068"/>
                <a:gd name="T31" fmla="*/ 447 h 717"/>
                <a:gd name="T32" fmla="*/ 10 w 1068"/>
                <a:gd name="T33" fmla="*/ 604 h 717"/>
                <a:gd name="T34" fmla="*/ 161 w 1068"/>
                <a:gd name="T35" fmla="*/ 717 h 717"/>
                <a:gd name="T36" fmla="*/ 805 w 1068"/>
                <a:gd name="T37" fmla="*/ 717 h 717"/>
                <a:gd name="T38" fmla="*/ 908 w 1068"/>
                <a:gd name="T39" fmla="*/ 717 h 717"/>
                <a:gd name="T40" fmla="*/ 1059 w 1068"/>
                <a:gd name="T41" fmla="*/ 614 h 717"/>
                <a:gd name="T42" fmla="*/ 1065 w 1068"/>
                <a:gd name="T43" fmla="*/ 544 h 717"/>
                <a:gd name="T44" fmla="*/ 1065 w 1068"/>
                <a:gd name="T45" fmla="*/ 455 h 717"/>
                <a:gd name="T46" fmla="*/ 1060 w 1068"/>
                <a:gd name="T47" fmla="*/ 287 h 717"/>
                <a:gd name="T48" fmla="*/ 889 w 1068"/>
                <a:gd name="T49" fmla="*/ 29 h 717"/>
                <a:gd name="T50" fmla="*/ 846 w 1068"/>
                <a:gd name="T51" fmla="*/ 102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8" h="717">
                  <a:moveTo>
                    <a:pt x="846" y="102"/>
                  </a:moveTo>
                  <a:cubicBezTo>
                    <a:pt x="924" y="152"/>
                    <a:pt x="975" y="236"/>
                    <a:pt x="981" y="329"/>
                  </a:cubicBezTo>
                  <a:cubicBezTo>
                    <a:pt x="984" y="379"/>
                    <a:pt x="981" y="429"/>
                    <a:pt x="981" y="479"/>
                  </a:cubicBezTo>
                  <a:cubicBezTo>
                    <a:pt x="981" y="505"/>
                    <a:pt x="981" y="532"/>
                    <a:pt x="981" y="558"/>
                  </a:cubicBezTo>
                  <a:cubicBezTo>
                    <a:pt x="981" y="582"/>
                    <a:pt x="978" y="600"/>
                    <a:pt x="961" y="617"/>
                  </a:cubicBezTo>
                  <a:cubicBezTo>
                    <a:pt x="941" y="637"/>
                    <a:pt x="911" y="633"/>
                    <a:pt x="882" y="633"/>
                  </a:cubicBezTo>
                  <a:cubicBezTo>
                    <a:pt x="659" y="633"/>
                    <a:pt x="437" y="633"/>
                    <a:pt x="214" y="633"/>
                  </a:cubicBezTo>
                  <a:cubicBezTo>
                    <a:pt x="193" y="633"/>
                    <a:pt x="173" y="633"/>
                    <a:pt x="153" y="633"/>
                  </a:cubicBezTo>
                  <a:cubicBezTo>
                    <a:pt x="118" y="633"/>
                    <a:pt x="91" y="605"/>
                    <a:pt x="90" y="571"/>
                  </a:cubicBezTo>
                  <a:cubicBezTo>
                    <a:pt x="89" y="555"/>
                    <a:pt x="90" y="539"/>
                    <a:pt x="90" y="523"/>
                  </a:cubicBezTo>
                  <a:cubicBezTo>
                    <a:pt x="90" y="467"/>
                    <a:pt x="90" y="411"/>
                    <a:pt x="90" y="355"/>
                  </a:cubicBezTo>
                  <a:cubicBezTo>
                    <a:pt x="90" y="275"/>
                    <a:pt x="117" y="201"/>
                    <a:pt x="173" y="144"/>
                  </a:cubicBezTo>
                  <a:cubicBezTo>
                    <a:pt x="188" y="128"/>
                    <a:pt x="204" y="115"/>
                    <a:pt x="222" y="103"/>
                  </a:cubicBezTo>
                  <a:cubicBezTo>
                    <a:pt x="267" y="74"/>
                    <a:pt x="225" y="1"/>
                    <a:pt x="180" y="31"/>
                  </a:cubicBezTo>
                  <a:cubicBezTo>
                    <a:pt x="94" y="87"/>
                    <a:pt x="32" y="174"/>
                    <a:pt x="13" y="276"/>
                  </a:cubicBezTo>
                  <a:cubicBezTo>
                    <a:pt x="2" y="332"/>
                    <a:pt x="6" y="391"/>
                    <a:pt x="6" y="447"/>
                  </a:cubicBezTo>
                  <a:cubicBezTo>
                    <a:pt x="6" y="498"/>
                    <a:pt x="0" y="553"/>
                    <a:pt x="10" y="604"/>
                  </a:cubicBezTo>
                  <a:cubicBezTo>
                    <a:pt x="23" y="675"/>
                    <a:pt x="93" y="717"/>
                    <a:pt x="161" y="717"/>
                  </a:cubicBezTo>
                  <a:cubicBezTo>
                    <a:pt x="376" y="717"/>
                    <a:pt x="590" y="717"/>
                    <a:pt x="805" y="717"/>
                  </a:cubicBezTo>
                  <a:cubicBezTo>
                    <a:pt x="839" y="717"/>
                    <a:pt x="874" y="717"/>
                    <a:pt x="908" y="717"/>
                  </a:cubicBezTo>
                  <a:cubicBezTo>
                    <a:pt x="978" y="717"/>
                    <a:pt x="1036" y="681"/>
                    <a:pt x="1059" y="614"/>
                  </a:cubicBezTo>
                  <a:cubicBezTo>
                    <a:pt x="1067" y="592"/>
                    <a:pt x="1065" y="568"/>
                    <a:pt x="1065" y="544"/>
                  </a:cubicBezTo>
                  <a:cubicBezTo>
                    <a:pt x="1065" y="515"/>
                    <a:pt x="1065" y="485"/>
                    <a:pt x="1065" y="455"/>
                  </a:cubicBezTo>
                  <a:cubicBezTo>
                    <a:pt x="1065" y="399"/>
                    <a:pt x="1068" y="343"/>
                    <a:pt x="1060" y="287"/>
                  </a:cubicBezTo>
                  <a:cubicBezTo>
                    <a:pt x="1046" y="181"/>
                    <a:pt x="978" y="86"/>
                    <a:pt x="889" y="29"/>
                  </a:cubicBezTo>
                  <a:cubicBezTo>
                    <a:pt x="843" y="0"/>
                    <a:pt x="801" y="72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12" name="Freeform 41">
              <a:extLst>
                <a:ext uri="{FF2B5EF4-FFF2-40B4-BE49-F238E27FC236}">
                  <a16:creationId xmlns:a16="http://schemas.microsoft.com/office/drawing/2014/main" id="{0E89D6C0-E5F8-47FF-8190-4361ED777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120225" y="-5770563"/>
              <a:ext cx="250825" cy="2101850"/>
            </a:xfrm>
            <a:custGeom>
              <a:avLst/>
              <a:gdLst>
                <a:gd name="T0" fmla="*/ 0 w 84"/>
                <a:gd name="T1" fmla="*/ 54 h 705"/>
                <a:gd name="T2" fmla="*/ 0 w 84"/>
                <a:gd name="T3" fmla="*/ 631 h 705"/>
                <a:gd name="T4" fmla="*/ 0 w 84"/>
                <a:gd name="T5" fmla="*/ 650 h 705"/>
                <a:gd name="T6" fmla="*/ 84 w 84"/>
                <a:gd name="T7" fmla="*/ 650 h 705"/>
                <a:gd name="T8" fmla="*/ 84 w 84"/>
                <a:gd name="T9" fmla="*/ 73 h 705"/>
                <a:gd name="T10" fmla="*/ 84 w 84"/>
                <a:gd name="T11" fmla="*/ 54 h 705"/>
                <a:gd name="T12" fmla="*/ 0 w 84"/>
                <a:gd name="T13" fmla="*/ 54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705">
                  <a:moveTo>
                    <a:pt x="0" y="54"/>
                  </a:moveTo>
                  <a:cubicBezTo>
                    <a:pt x="0" y="247"/>
                    <a:pt x="0" y="439"/>
                    <a:pt x="0" y="631"/>
                  </a:cubicBezTo>
                  <a:cubicBezTo>
                    <a:pt x="0" y="638"/>
                    <a:pt x="0" y="644"/>
                    <a:pt x="0" y="650"/>
                  </a:cubicBezTo>
                  <a:cubicBezTo>
                    <a:pt x="0" y="705"/>
                    <a:pt x="84" y="705"/>
                    <a:pt x="84" y="650"/>
                  </a:cubicBezTo>
                  <a:cubicBezTo>
                    <a:pt x="84" y="458"/>
                    <a:pt x="84" y="266"/>
                    <a:pt x="84" y="73"/>
                  </a:cubicBezTo>
                  <a:cubicBezTo>
                    <a:pt x="84" y="67"/>
                    <a:pt x="84" y="61"/>
                    <a:pt x="84" y="54"/>
                  </a:cubicBezTo>
                  <a:cubicBezTo>
                    <a:pt x="84" y="0"/>
                    <a:pt x="0" y="0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3" name="Freeform 42">
              <a:extLst>
                <a:ext uri="{FF2B5EF4-FFF2-40B4-BE49-F238E27FC236}">
                  <a16:creationId xmlns:a16="http://schemas.microsoft.com/office/drawing/2014/main" id="{F2B683ED-11A9-4ED1-A941-C7F0C5096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742650" y="-4017963"/>
              <a:ext cx="1944688" cy="1266825"/>
            </a:xfrm>
            <a:custGeom>
              <a:avLst/>
              <a:gdLst>
                <a:gd name="T0" fmla="*/ 89 w 652"/>
                <a:gd name="T1" fmla="*/ 398 h 425"/>
                <a:gd name="T2" fmla="*/ 589 w 652"/>
                <a:gd name="T3" fmla="*/ 109 h 425"/>
                <a:gd name="T4" fmla="*/ 605 w 652"/>
                <a:gd name="T5" fmla="*/ 100 h 425"/>
                <a:gd name="T6" fmla="*/ 563 w 652"/>
                <a:gd name="T7" fmla="*/ 27 h 425"/>
                <a:gd name="T8" fmla="*/ 63 w 652"/>
                <a:gd name="T9" fmla="*/ 316 h 425"/>
                <a:gd name="T10" fmla="*/ 47 w 652"/>
                <a:gd name="T11" fmla="*/ 325 h 425"/>
                <a:gd name="T12" fmla="*/ 89 w 652"/>
                <a:gd name="T13" fmla="*/ 398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2" h="425">
                  <a:moveTo>
                    <a:pt x="89" y="398"/>
                  </a:moveTo>
                  <a:cubicBezTo>
                    <a:pt x="256" y="302"/>
                    <a:pt x="422" y="205"/>
                    <a:pt x="589" y="109"/>
                  </a:cubicBezTo>
                  <a:cubicBezTo>
                    <a:pt x="594" y="106"/>
                    <a:pt x="600" y="103"/>
                    <a:pt x="605" y="100"/>
                  </a:cubicBezTo>
                  <a:cubicBezTo>
                    <a:pt x="652" y="73"/>
                    <a:pt x="610" y="0"/>
                    <a:pt x="563" y="27"/>
                  </a:cubicBezTo>
                  <a:cubicBezTo>
                    <a:pt x="396" y="123"/>
                    <a:pt x="230" y="219"/>
                    <a:pt x="63" y="316"/>
                  </a:cubicBezTo>
                  <a:cubicBezTo>
                    <a:pt x="58" y="319"/>
                    <a:pt x="52" y="322"/>
                    <a:pt x="47" y="325"/>
                  </a:cubicBezTo>
                  <a:cubicBezTo>
                    <a:pt x="0" y="352"/>
                    <a:pt x="42" y="425"/>
                    <a:pt x="89" y="3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14" name="Freeform 43">
              <a:extLst>
                <a:ext uri="{FF2B5EF4-FFF2-40B4-BE49-F238E27FC236}">
                  <a16:creationId xmlns:a16="http://schemas.microsoft.com/office/drawing/2014/main" id="{5F24A4C5-7DDA-4711-B85E-9A4348702CB8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191663" y="-4017963"/>
              <a:ext cx="1946275" cy="1266825"/>
            </a:xfrm>
            <a:custGeom>
              <a:avLst/>
              <a:gdLst>
                <a:gd name="T0" fmla="*/ 605 w 652"/>
                <a:gd name="T1" fmla="*/ 325 h 425"/>
                <a:gd name="T2" fmla="*/ 106 w 652"/>
                <a:gd name="T3" fmla="*/ 37 h 425"/>
                <a:gd name="T4" fmla="*/ 89 w 652"/>
                <a:gd name="T5" fmla="*/ 27 h 425"/>
                <a:gd name="T6" fmla="*/ 47 w 652"/>
                <a:gd name="T7" fmla="*/ 100 h 425"/>
                <a:gd name="T8" fmla="*/ 546 w 652"/>
                <a:gd name="T9" fmla="*/ 388 h 425"/>
                <a:gd name="T10" fmla="*/ 563 w 652"/>
                <a:gd name="T11" fmla="*/ 398 h 425"/>
                <a:gd name="T12" fmla="*/ 605 w 652"/>
                <a:gd name="T13" fmla="*/ 325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2" h="425">
                  <a:moveTo>
                    <a:pt x="605" y="325"/>
                  </a:moveTo>
                  <a:cubicBezTo>
                    <a:pt x="439" y="229"/>
                    <a:pt x="272" y="133"/>
                    <a:pt x="106" y="37"/>
                  </a:cubicBezTo>
                  <a:cubicBezTo>
                    <a:pt x="100" y="33"/>
                    <a:pt x="95" y="30"/>
                    <a:pt x="89" y="27"/>
                  </a:cubicBezTo>
                  <a:cubicBezTo>
                    <a:pt x="42" y="0"/>
                    <a:pt x="0" y="73"/>
                    <a:pt x="47" y="100"/>
                  </a:cubicBezTo>
                  <a:cubicBezTo>
                    <a:pt x="213" y="196"/>
                    <a:pt x="380" y="292"/>
                    <a:pt x="546" y="388"/>
                  </a:cubicBezTo>
                  <a:cubicBezTo>
                    <a:pt x="552" y="391"/>
                    <a:pt x="557" y="395"/>
                    <a:pt x="563" y="398"/>
                  </a:cubicBezTo>
                  <a:cubicBezTo>
                    <a:pt x="610" y="425"/>
                    <a:pt x="652" y="352"/>
                    <a:pt x="605" y="3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2060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5C1EC81-7459-4B76-B0C8-CF221BB21A2F}"/>
              </a:ext>
            </a:extLst>
          </p:cNvPr>
          <p:cNvGrpSpPr/>
          <p:nvPr/>
        </p:nvGrpSpPr>
        <p:grpSpPr>
          <a:xfrm>
            <a:off x="4855953" y="-2833465"/>
            <a:ext cx="8948964" cy="12105059"/>
            <a:chOff x="4855953" y="-2833465"/>
            <a:chExt cx="8948964" cy="12105059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067105C-8C4E-4F4D-AF25-4E9E7FEE0199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rgbClr val="80DEDE"/>
                </a:gs>
                <a:gs pos="53500">
                  <a:srgbClr val="85C1E7"/>
                </a:gs>
                <a:gs pos="100000">
                  <a:srgbClr val="878CFF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0B75532-3E3F-4E79-89ED-8E7671BB9C68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7CEFD8"/>
                </a:gs>
                <a:gs pos="51000">
                  <a:srgbClr val="6672E4"/>
                </a:gs>
                <a:gs pos="100000">
                  <a:srgbClr val="882BE5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7F7404-4FD2-4A56-9BC1-55945A2E0042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rgbClr val="7CEFD8"/>
                </a:gs>
                <a:gs pos="19000">
                  <a:srgbClr val="6672E4"/>
                </a:gs>
                <a:gs pos="0">
                  <a:srgbClr val="882BE5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70CCB3E-7F0B-034F-8FE6-0BC6696AC143}"/>
              </a:ext>
            </a:extLst>
          </p:cNvPr>
          <p:cNvGrpSpPr/>
          <p:nvPr/>
        </p:nvGrpSpPr>
        <p:grpSpPr>
          <a:xfrm>
            <a:off x="389779" y="1324482"/>
            <a:ext cx="4201583" cy="2522421"/>
            <a:chOff x="518433" y="1692049"/>
            <a:chExt cx="4201583" cy="2865288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711158A-331C-2C49-9D52-5B88B1B20561}"/>
                </a:ext>
              </a:extLst>
            </p:cNvPr>
            <p:cNvGrpSpPr/>
            <p:nvPr/>
          </p:nvGrpSpPr>
          <p:grpSpPr>
            <a:xfrm>
              <a:off x="518433" y="1692049"/>
              <a:ext cx="4201583" cy="1245681"/>
              <a:chOff x="518433" y="1851126"/>
              <a:chExt cx="4201583" cy="1245681"/>
            </a:xfrm>
          </p:grpSpPr>
          <p:sp>
            <p:nvSpPr>
              <p:cNvPr id="35" name="Rectangle: Rounded Corners 5">
                <a:extLst>
                  <a:ext uri="{FF2B5EF4-FFF2-40B4-BE49-F238E27FC236}">
                    <a16:creationId xmlns:a16="http://schemas.microsoft.com/office/drawing/2014/main" id="{E21F0C95-7A82-1241-9392-B6FAC5BC621A}"/>
                  </a:ext>
                </a:extLst>
              </p:cNvPr>
              <p:cNvSpPr/>
              <p:nvPr/>
            </p:nvSpPr>
            <p:spPr>
              <a:xfrm>
                <a:off x="518433" y="1981199"/>
                <a:ext cx="443592" cy="232296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3EB1CDB5-0294-BB43-ACE7-CB90AA3751AD}"/>
                  </a:ext>
                </a:extLst>
              </p:cNvPr>
              <p:cNvSpPr/>
              <p:nvPr/>
            </p:nvSpPr>
            <p:spPr>
              <a:xfrm>
                <a:off x="1183821" y="1851126"/>
                <a:ext cx="3536195" cy="124568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Job roles most likely to leave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Sales Reps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Human Resources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Lab Techs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F76F31C-7BB5-E34A-A07D-96A387048B03}"/>
                </a:ext>
              </a:extLst>
            </p:cNvPr>
            <p:cNvGrpSpPr/>
            <p:nvPr/>
          </p:nvGrpSpPr>
          <p:grpSpPr>
            <a:xfrm>
              <a:off x="518433" y="2905489"/>
              <a:ext cx="4181033" cy="1121157"/>
              <a:chOff x="518433" y="2847627"/>
              <a:chExt cx="4181033" cy="1121157"/>
            </a:xfrm>
          </p:grpSpPr>
          <p:sp>
            <p:nvSpPr>
              <p:cNvPr id="33" name="Rectangle: Rounded Corners 8">
                <a:extLst>
                  <a:ext uri="{FF2B5EF4-FFF2-40B4-BE49-F238E27FC236}">
                    <a16:creationId xmlns:a16="http://schemas.microsoft.com/office/drawing/2014/main" id="{A0DF9251-9D96-DA43-83B0-EC4D39E8668E}"/>
                  </a:ext>
                </a:extLst>
              </p:cNvPr>
              <p:cNvSpPr/>
              <p:nvPr/>
            </p:nvSpPr>
            <p:spPr>
              <a:xfrm>
                <a:off x="518433" y="2847627"/>
                <a:ext cx="443592" cy="232296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F825150-6BD6-144D-915A-037F9718ACAF}"/>
                  </a:ext>
                </a:extLst>
              </p:cNvPr>
              <p:cNvSpPr/>
              <p:nvPr/>
            </p:nvSpPr>
            <p:spPr>
              <a:xfrm>
                <a:off x="1163271" y="2850025"/>
                <a:ext cx="3536195" cy="111875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Top three factors leading to turnover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Years in Workforce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Distance from home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Marital status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EB421A7-FFEF-3140-9D85-D2FF6E82702B}"/>
                </a:ext>
              </a:extLst>
            </p:cNvPr>
            <p:cNvGrpSpPr/>
            <p:nvPr/>
          </p:nvGrpSpPr>
          <p:grpSpPr>
            <a:xfrm>
              <a:off x="518433" y="4275627"/>
              <a:ext cx="4146995" cy="281710"/>
              <a:chOff x="518433" y="4014751"/>
              <a:chExt cx="4146995" cy="281710"/>
            </a:xfrm>
          </p:grpSpPr>
          <p:sp>
            <p:nvSpPr>
              <p:cNvPr id="31" name="Rectangle: Rounded Corners 10">
                <a:extLst>
                  <a:ext uri="{FF2B5EF4-FFF2-40B4-BE49-F238E27FC236}">
                    <a16:creationId xmlns:a16="http://schemas.microsoft.com/office/drawing/2014/main" id="{9ED7CB5B-039D-A442-A6E8-640349D42255}"/>
                  </a:ext>
                </a:extLst>
              </p:cNvPr>
              <p:cNvSpPr/>
              <p:nvPr/>
            </p:nvSpPr>
            <p:spPr>
              <a:xfrm>
                <a:off x="518433" y="4014751"/>
                <a:ext cx="443592" cy="232296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50362E13-B960-194B-BEE4-88907F0E184C}"/>
                  </a:ext>
                </a:extLst>
              </p:cNvPr>
              <p:cNvSpPr/>
              <p:nvPr/>
            </p:nvSpPr>
            <p:spPr>
              <a:xfrm>
                <a:off x="1129233" y="4016772"/>
                <a:ext cx="3536195" cy="27968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Best predictive model Naïve Bayes</a:t>
                </a:r>
              </a:p>
            </p:txBody>
          </p:sp>
        </p:grp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C54A5F3-25ED-B64C-8044-3FD2D453E938}"/>
              </a:ext>
            </a:extLst>
          </p:cNvPr>
          <p:cNvSpPr txBox="1"/>
          <p:nvPr/>
        </p:nvSpPr>
        <p:spPr>
          <a:xfrm>
            <a:off x="461309" y="544662"/>
            <a:ext cx="7672425" cy="40520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en-US"/>
            </a:defPPr>
            <a:lvl1pPr>
              <a:lnSpc>
                <a:spcPts val="4000"/>
              </a:lnSpc>
              <a:defRPr sz="3600" b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3200" dirty="0"/>
              <a:t>Conclusion</a:t>
            </a:r>
          </a:p>
        </p:txBody>
      </p:sp>
      <p:pic>
        <p:nvPicPr>
          <p:cNvPr id="51" name="Audio 50">
            <a:hlinkClick r:id="" action="ppaction://media"/>
            <a:extLst>
              <a:ext uri="{FF2B5EF4-FFF2-40B4-BE49-F238E27FC236}">
                <a16:creationId xmlns:a16="http://schemas.microsoft.com/office/drawing/2014/main" id="{80D249CD-C832-2B41-A0A3-5ED83E49F0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68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02"/>
    </mc:Choice>
    <mc:Fallback>
      <p:transition spd="slow" advTm="47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15E537-4AB4-4445-A3AC-40D738EDF3DC}"/>
              </a:ext>
            </a:extLst>
          </p:cNvPr>
          <p:cNvSpPr txBox="1"/>
          <p:nvPr/>
        </p:nvSpPr>
        <p:spPr>
          <a:xfrm>
            <a:off x="1183821" y="738390"/>
            <a:ext cx="484570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sz="32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AGENDA</a:t>
            </a:r>
            <a:endParaRPr lang="en-US" sz="3200" b="1" dirty="0">
              <a:solidFill>
                <a:srgbClr val="00206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8D4B56-7D6C-4345-912F-B3BA9A014E8B}"/>
              </a:ext>
            </a:extLst>
          </p:cNvPr>
          <p:cNvCxnSpPr/>
          <p:nvPr/>
        </p:nvCxnSpPr>
        <p:spPr>
          <a:xfrm>
            <a:off x="740229" y="0"/>
            <a:ext cx="0" cy="63572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457331C-2A24-4352-9B4C-1C1B326F404F}"/>
              </a:ext>
            </a:extLst>
          </p:cNvPr>
          <p:cNvGrpSpPr/>
          <p:nvPr/>
        </p:nvGrpSpPr>
        <p:grpSpPr>
          <a:xfrm>
            <a:off x="510359" y="1438092"/>
            <a:ext cx="4201583" cy="2856161"/>
            <a:chOff x="518433" y="1692049"/>
            <a:chExt cx="4201583" cy="3612469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111D787-E830-4638-97B3-205F0A0ABC3F}"/>
                </a:ext>
              </a:extLst>
            </p:cNvPr>
            <p:cNvGrpSpPr/>
            <p:nvPr/>
          </p:nvGrpSpPr>
          <p:grpSpPr>
            <a:xfrm>
              <a:off x="518433" y="1692049"/>
              <a:ext cx="4201583" cy="362369"/>
              <a:chOff x="518433" y="1851126"/>
              <a:chExt cx="4201583" cy="362369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6BFCD1AA-E1CA-41D6-8605-56AFEBE4EEE3}"/>
                  </a:ext>
                </a:extLst>
              </p:cNvPr>
              <p:cNvSpPr/>
              <p:nvPr/>
            </p:nvSpPr>
            <p:spPr>
              <a:xfrm>
                <a:off x="518433" y="1981199"/>
                <a:ext cx="443592" cy="232296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9101D99-B002-4698-9C7E-C942B9AA2D39}"/>
                  </a:ext>
                </a:extLst>
              </p:cNvPr>
              <p:cNvSpPr/>
              <p:nvPr/>
            </p:nvSpPr>
            <p:spPr>
              <a:xfrm>
                <a:off x="1183821" y="1851126"/>
                <a:ext cx="3536195" cy="24622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Workforce Overview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D19246F-8F2D-4FAD-8927-AA34DDAA5DFA}"/>
                </a:ext>
              </a:extLst>
            </p:cNvPr>
            <p:cNvGrpSpPr/>
            <p:nvPr/>
          </p:nvGrpSpPr>
          <p:grpSpPr>
            <a:xfrm>
              <a:off x="518433" y="2775416"/>
              <a:ext cx="4201583" cy="362369"/>
              <a:chOff x="518433" y="2717554"/>
              <a:chExt cx="4201583" cy="362369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14FF47BA-9557-4442-8E2A-74A4F4AAD237}"/>
                  </a:ext>
                </a:extLst>
              </p:cNvPr>
              <p:cNvSpPr/>
              <p:nvPr/>
            </p:nvSpPr>
            <p:spPr>
              <a:xfrm>
                <a:off x="518433" y="2847627"/>
                <a:ext cx="443592" cy="232296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00C2221-E8A7-47E0-B2B2-5A6A32F96791}"/>
                  </a:ext>
                </a:extLst>
              </p:cNvPr>
              <p:cNvSpPr/>
              <p:nvPr/>
            </p:nvSpPr>
            <p:spPr>
              <a:xfrm>
                <a:off x="1183821" y="2717554"/>
                <a:ext cx="3536195" cy="24622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Attrition analysis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D065A01-39E4-4CC9-9075-3910C66205F5}"/>
                </a:ext>
              </a:extLst>
            </p:cNvPr>
            <p:cNvGrpSpPr/>
            <p:nvPr/>
          </p:nvGrpSpPr>
          <p:grpSpPr>
            <a:xfrm>
              <a:off x="518433" y="3858783"/>
              <a:ext cx="4201583" cy="362369"/>
              <a:chOff x="518433" y="3597907"/>
              <a:chExt cx="4201583" cy="362369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6B458D5C-BDF7-4A75-A4E8-B99128DCD84A}"/>
                  </a:ext>
                </a:extLst>
              </p:cNvPr>
              <p:cNvSpPr/>
              <p:nvPr/>
            </p:nvSpPr>
            <p:spPr>
              <a:xfrm>
                <a:off x="518433" y="3727980"/>
                <a:ext cx="443592" cy="232296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A17B45E-57F0-4725-89C0-3CD74A5097A3}"/>
                  </a:ext>
                </a:extLst>
              </p:cNvPr>
              <p:cNvSpPr/>
              <p:nvPr/>
            </p:nvSpPr>
            <p:spPr>
              <a:xfrm>
                <a:off x="1183821" y="3597907"/>
                <a:ext cx="3536195" cy="24622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Job Roles with highest Attrition and trends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09D452F-25F9-4A2F-84BD-9A44714884C6}"/>
                </a:ext>
              </a:extLst>
            </p:cNvPr>
            <p:cNvGrpSpPr/>
            <p:nvPr/>
          </p:nvGrpSpPr>
          <p:grpSpPr>
            <a:xfrm>
              <a:off x="518433" y="4942149"/>
              <a:ext cx="4201583" cy="362369"/>
              <a:chOff x="518433" y="4478260"/>
              <a:chExt cx="4201583" cy="362369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64E3D015-D1E6-40C0-B820-5D2B0144652D}"/>
                  </a:ext>
                </a:extLst>
              </p:cNvPr>
              <p:cNvSpPr/>
              <p:nvPr/>
            </p:nvSpPr>
            <p:spPr>
              <a:xfrm>
                <a:off x="518433" y="4608333"/>
                <a:ext cx="443592" cy="232296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187696D-0387-46E9-A420-AD2392161D95}"/>
                  </a:ext>
                </a:extLst>
              </p:cNvPr>
              <p:cNvSpPr/>
              <p:nvPr/>
            </p:nvSpPr>
            <p:spPr>
              <a:xfrm>
                <a:off x="1183821" y="4478260"/>
                <a:ext cx="3536195" cy="24622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Top three factors contributing to turnover</a:t>
                </a:r>
              </a:p>
            </p:txBody>
          </p:sp>
        </p:grpSp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E7D1D117-BC5C-430A-9FEB-B231E691511F}"/>
              </a:ext>
            </a:extLst>
          </p:cNvPr>
          <p:cNvSpPr/>
          <p:nvPr/>
        </p:nvSpPr>
        <p:spPr>
          <a:xfrm>
            <a:off x="713852" y="6330880"/>
            <a:ext cx="52754" cy="5275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577E8EA-5E95-41C5-8BE8-EE647DE2613A}"/>
              </a:ext>
            </a:extLst>
          </p:cNvPr>
          <p:cNvSpPr/>
          <p:nvPr/>
        </p:nvSpPr>
        <p:spPr>
          <a:xfrm>
            <a:off x="713852" y="567838"/>
            <a:ext cx="52754" cy="5275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23C05C1-3914-48FB-B4B8-1388A2DB5ACE}"/>
              </a:ext>
            </a:extLst>
          </p:cNvPr>
          <p:cNvGrpSpPr/>
          <p:nvPr/>
        </p:nvGrpSpPr>
        <p:grpSpPr>
          <a:xfrm>
            <a:off x="4482071" y="-508000"/>
            <a:ext cx="8739666" cy="8346238"/>
            <a:chOff x="4597682" y="-439156"/>
            <a:chExt cx="7594320" cy="7252450"/>
          </a:xfrm>
        </p:grpSpPr>
        <p:sp>
          <p:nvSpPr>
            <p:cNvPr id="45" name="Freeform 22">
              <a:extLst>
                <a:ext uri="{FF2B5EF4-FFF2-40B4-BE49-F238E27FC236}">
                  <a16:creationId xmlns:a16="http://schemas.microsoft.com/office/drawing/2014/main" id="{52C7242F-F484-4573-8387-13E2AE9DD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682" y="-6899"/>
              <a:ext cx="7594319" cy="6820193"/>
            </a:xfrm>
            <a:custGeom>
              <a:avLst/>
              <a:gdLst>
                <a:gd name="T0" fmla="*/ 2254 w 2254"/>
                <a:gd name="T1" fmla="*/ 0 h 2026"/>
                <a:gd name="T2" fmla="*/ 2254 w 2254"/>
                <a:gd name="T3" fmla="*/ 2026 h 2026"/>
                <a:gd name="T4" fmla="*/ 2091 w 2254"/>
                <a:gd name="T5" fmla="*/ 1927 h 2026"/>
                <a:gd name="T6" fmla="*/ 1829 w 2254"/>
                <a:gd name="T7" fmla="*/ 1867 h 2026"/>
                <a:gd name="T8" fmla="*/ 1784 w 2254"/>
                <a:gd name="T9" fmla="*/ 1860 h 2026"/>
                <a:gd name="T10" fmla="*/ 1025 w 2254"/>
                <a:gd name="T11" fmla="*/ 1812 h 2026"/>
                <a:gd name="T12" fmla="*/ 330 w 2254"/>
                <a:gd name="T13" fmla="*/ 1005 h 2026"/>
                <a:gd name="T14" fmla="*/ 662 w 2254"/>
                <a:gd name="T15" fmla="*/ 430 h 2026"/>
                <a:gd name="T16" fmla="*/ 770 w 2254"/>
                <a:gd name="T17" fmla="*/ 0 h 2026"/>
                <a:gd name="T18" fmla="*/ 2254 w 2254"/>
                <a:gd name="T19" fmla="*/ 0 h 2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54" h="2026">
                  <a:moveTo>
                    <a:pt x="2254" y="0"/>
                  </a:moveTo>
                  <a:cubicBezTo>
                    <a:pt x="2254" y="2026"/>
                    <a:pt x="2254" y="2026"/>
                    <a:pt x="2254" y="2026"/>
                  </a:cubicBezTo>
                  <a:cubicBezTo>
                    <a:pt x="2243" y="2005"/>
                    <a:pt x="2206" y="1966"/>
                    <a:pt x="2091" y="1927"/>
                  </a:cubicBezTo>
                  <a:cubicBezTo>
                    <a:pt x="2029" y="1906"/>
                    <a:pt x="1944" y="1885"/>
                    <a:pt x="1829" y="1867"/>
                  </a:cubicBezTo>
                  <a:cubicBezTo>
                    <a:pt x="1814" y="1865"/>
                    <a:pt x="1800" y="1862"/>
                    <a:pt x="1784" y="1860"/>
                  </a:cubicBezTo>
                  <a:cubicBezTo>
                    <a:pt x="1606" y="1835"/>
                    <a:pt x="1361" y="1816"/>
                    <a:pt x="1025" y="1812"/>
                  </a:cubicBezTo>
                  <a:cubicBezTo>
                    <a:pt x="0" y="1800"/>
                    <a:pt x="66" y="1196"/>
                    <a:pt x="330" y="1005"/>
                  </a:cubicBezTo>
                  <a:cubicBezTo>
                    <a:pt x="580" y="825"/>
                    <a:pt x="686" y="680"/>
                    <a:pt x="662" y="430"/>
                  </a:cubicBezTo>
                  <a:cubicBezTo>
                    <a:pt x="638" y="181"/>
                    <a:pt x="770" y="0"/>
                    <a:pt x="770" y="0"/>
                  </a:cubicBezTo>
                  <a:lnTo>
                    <a:pt x="2254" y="0"/>
                  </a:lnTo>
                  <a:close/>
                </a:path>
              </a:pathLst>
            </a:custGeom>
            <a:gradFill>
              <a:gsLst>
                <a:gs pos="0">
                  <a:srgbClr val="7CEFD8"/>
                </a:gs>
                <a:gs pos="55000">
                  <a:srgbClr val="6672E4"/>
                </a:gs>
                <a:gs pos="100000">
                  <a:srgbClr val="882BE5"/>
                </a:gs>
              </a:gsLst>
              <a:lin ang="4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23">
              <a:extLst>
                <a:ext uri="{FF2B5EF4-FFF2-40B4-BE49-F238E27FC236}">
                  <a16:creationId xmlns:a16="http://schemas.microsoft.com/office/drawing/2014/main" id="{DFA1772D-1024-422A-B407-BE0F21E16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3242" y="1441003"/>
              <a:ext cx="4110752" cy="3954852"/>
            </a:xfrm>
            <a:custGeom>
              <a:avLst/>
              <a:gdLst>
                <a:gd name="T0" fmla="*/ 0 w 2294"/>
                <a:gd name="T1" fmla="*/ 221 h 2207"/>
                <a:gd name="T2" fmla="*/ 1809 w 2294"/>
                <a:gd name="T3" fmla="*/ 0 h 2207"/>
                <a:gd name="T4" fmla="*/ 2294 w 2294"/>
                <a:gd name="T5" fmla="*/ 1957 h 2207"/>
                <a:gd name="T6" fmla="*/ 432 w 2294"/>
                <a:gd name="T7" fmla="*/ 2207 h 2207"/>
                <a:gd name="T8" fmla="*/ 0 w 2294"/>
                <a:gd name="T9" fmla="*/ 221 h 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4" h="2207">
                  <a:moveTo>
                    <a:pt x="0" y="221"/>
                  </a:moveTo>
                  <a:lnTo>
                    <a:pt x="1809" y="0"/>
                  </a:lnTo>
                  <a:lnTo>
                    <a:pt x="2294" y="1957"/>
                  </a:lnTo>
                  <a:lnTo>
                    <a:pt x="432" y="2207"/>
                  </a:lnTo>
                  <a:lnTo>
                    <a:pt x="0" y="221"/>
                  </a:lnTo>
                  <a:close/>
                </a:path>
              </a:pathLst>
            </a:custGeom>
            <a:solidFill>
              <a:srgbClr val="C8F4F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24">
              <a:extLst>
                <a:ext uri="{FF2B5EF4-FFF2-40B4-BE49-F238E27FC236}">
                  <a16:creationId xmlns:a16="http://schemas.microsoft.com/office/drawing/2014/main" id="{30CD4E41-332B-4C6B-9927-54698D5D0D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6266" y="1441003"/>
              <a:ext cx="2981818" cy="1632475"/>
            </a:xfrm>
            <a:custGeom>
              <a:avLst/>
              <a:gdLst>
                <a:gd name="T0" fmla="*/ 0 w 1664"/>
                <a:gd name="T1" fmla="*/ 736 h 911"/>
                <a:gd name="T2" fmla="*/ 1664 w 1664"/>
                <a:gd name="T3" fmla="*/ 911 h 911"/>
                <a:gd name="T4" fmla="*/ 1439 w 1664"/>
                <a:gd name="T5" fmla="*/ 0 h 911"/>
                <a:gd name="T6" fmla="*/ 399 w 1664"/>
                <a:gd name="T7" fmla="*/ 127 h 911"/>
                <a:gd name="T8" fmla="*/ 0 w 1664"/>
                <a:gd name="T9" fmla="*/ 736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911">
                  <a:moveTo>
                    <a:pt x="0" y="736"/>
                  </a:moveTo>
                  <a:lnTo>
                    <a:pt x="1664" y="911"/>
                  </a:lnTo>
                  <a:lnTo>
                    <a:pt x="1439" y="0"/>
                  </a:lnTo>
                  <a:lnTo>
                    <a:pt x="399" y="127"/>
                  </a:lnTo>
                  <a:lnTo>
                    <a:pt x="0" y="736"/>
                  </a:lnTo>
                  <a:close/>
                </a:path>
              </a:pathLst>
            </a:custGeom>
            <a:solidFill>
              <a:srgbClr val="7CE4E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25">
              <a:extLst>
                <a:ext uri="{FF2B5EF4-FFF2-40B4-BE49-F238E27FC236}">
                  <a16:creationId xmlns:a16="http://schemas.microsoft.com/office/drawing/2014/main" id="{12DCF2D5-0997-409A-9DB7-B4DFF4C5B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8129" y="1426667"/>
              <a:ext cx="1347553" cy="593139"/>
            </a:xfrm>
            <a:custGeom>
              <a:avLst/>
              <a:gdLst>
                <a:gd name="T0" fmla="*/ 752 w 752"/>
                <a:gd name="T1" fmla="*/ 0 h 331"/>
                <a:gd name="T2" fmla="*/ 275 w 752"/>
                <a:gd name="T3" fmla="*/ 72 h 331"/>
                <a:gd name="T4" fmla="*/ 0 w 752"/>
                <a:gd name="T5" fmla="*/ 331 h 331"/>
                <a:gd name="T6" fmla="*/ 752 w 752"/>
                <a:gd name="T7" fmla="*/ 130 h 331"/>
                <a:gd name="T8" fmla="*/ 752 w 752"/>
                <a:gd name="T9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2" h="331">
                  <a:moveTo>
                    <a:pt x="752" y="0"/>
                  </a:moveTo>
                  <a:lnTo>
                    <a:pt x="275" y="72"/>
                  </a:lnTo>
                  <a:lnTo>
                    <a:pt x="0" y="331"/>
                  </a:lnTo>
                  <a:lnTo>
                    <a:pt x="752" y="130"/>
                  </a:lnTo>
                  <a:lnTo>
                    <a:pt x="752" y="0"/>
                  </a:lnTo>
                  <a:close/>
                </a:path>
              </a:pathLst>
            </a:custGeom>
            <a:solidFill>
              <a:srgbClr val="ADA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26">
              <a:extLst>
                <a:ext uri="{FF2B5EF4-FFF2-40B4-BE49-F238E27FC236}">
                  <a16:creationId xmlns:a16="http://schemas.microsoft.com/office/drawing/2014/main" id="{56FE8491-17D1-44D2-A059-D277D43E3D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5812" y="1828066"/>
              <a:ext cx="546548" cy="456950"/>
            </a:xfrm>
            <a:custGeom>
              <a:avLst/>
              <a:gdLst>
                <a:gd name="T0" fmla="*/ 162 w 162"/>
                <a:gd name="T1" fmla="*/ 66 h 136"/>
                <a:gd name="T2" fmla="*/ 87 w 162"/>
                <a:gd name="T3" fmla="*/ 130 h 136"/>
                <a:gd name="T4" fmla="*/ 36 w 162"/>
                <a:gd name="T5" fmla="*/ 124 h 136"/>
                <a:gd name="T6" fmla="*/ 0 w 162"/>
                <a:gd name="T7" fmla="*/ 103 h 136"/>
                <a:gd name="T8" fmla="*/ 103 w 162"/>
                <a:gd name="T9" fmla="*/ 0 h 136"/>
                <a:gd name="T10" fmla="*/ 148 w 162"/>
                <a:gd name="T11" fmla="*/ 50 h 136"/>
                <a:gd name="T12" fmla="*/ 162 w 162"/>
                <a:gd name="T13" fmla="*/ 6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136">
                  <a:moveTo>
                    <a:pt x="162" y="66"/>
                  </a:moveTo>
                  <a:cubicBezTo>
                    <a:pt x="162" y="66"/>
                    <a:pt x="119" y="116"/>
                    <a:pt x="87" y="130"/>
                  </a:cubicBezTo>
                  <a:cubicBezTo>
                    <a:pt x="72" y="136"/>
                    <a:pt x="53" y="131"/>
                    <a:pt x="36" y="124"/>
                  </a:cubicBezTo>
                  <a:cubicBezTo>
                    <a:pt x="16" y="115"/>
                    <a:pt x="0" y="103"/>
                    <a:pt x="0" y="10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48" y="50"/>
                    <a:pt x="148" y="50"/>
                    <a:pt x="148" y="50"/>
                  </a:cubicBezTo>
                  <a:lnTo>
                    <a:pt x="162" y="66"/>
                  </a:lnTo>
                  <a:close/>
                </a:path>
              </a:pathLst>
            </a:custGeom>
            <a:solidFill>
              <a:srgbClr val="D8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59AC079D-039E-4639-B27F-9908EF107D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7665" y="1996510"/>
              <a:ext cx="424695" cy="288506"/>
            </a:xfrm>
            <a:custGeom>
              <a:avLst/>
              <a:gdLst>
                <a:gd name="T0" fmla="*/ 126 w 126"/>
                <a:gd name="T1" fmla="*/ 16 h 86"/>
                <a:gd name="T2" fmla="*/ 51 w 126"/>
                <a:gd name="T3" fmla="*/ 80 h 86"/>
                <a:gd name="T4" fmla="*/ 0 w 126"/>
                <a:gd name="T5" fmla="*/ 74 h 86"/>
                <a:gd name="T6" fmla="*/ 6 w 126"/>
                <a:gd name="T7" fmla="*/ 61 h 86"/>
                <a:gd name="T8" fmla="*/ 112 w 126"/>
                <a:gd name="T9" fmla="*/ 0 h 86"/>
                <a:gd name="T10" fmla="*/ 126 w 126"/>
                <a:gd name="T11" fmla="*/ 1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86">
                  <a:moveTo>
                    <a:pt x="126" y="16"/>
                  </a:moveTo>
                  <a:cubicBezTo>
                    <a:pt x="126" y="16"/>
                    <a:pt x="83" y="66"/>
                    <a:pt x="51" y="80"/>
                  </a:cubicBezTo>
                  <a:cubicBezTo>
                    <a:pt x="36" y="86"/>
                    <a:pt x="17" y="81"/>
                    <a:pt x="0" y="74"/>
                  </a:cubicBezTo>
                  <a:cubicBezTo>
                    <a:pt x="2" y="70"/>
                    <a:pt x="3" y="65"/>
                    <a:pt x="6" y="61"/>
                  </a:cubicBezTo>
                  <a:cubicBezTo>
                    <a:pt x="6" y="61"/>
                    <a:pt x="54" y="25"/>
                    <a:pt x="112" y="0"/>
                  </a:cubicBezTo>
                  <a:lnTo>
                    <a:pt x="126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C95685F9-863C-488D-A6CE-3A519F21EA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4938" y="-14067"/>
              <a:ext cx="387063" cy="7168"/>
            </a:xfrm>
            <a:custGeom>
              <a:avLst/>
              <a:gdLst>
                <a:gd name="T0" fmla="*/ 115 w 115"/>
                <a:gd name="T1" fmla="*/ 2 h 2"/>
                <a:gd name="T2" fmla="*/ 0 w 115"/>
                <a:gd name="T3" fmla="*/ 2 h 2"/>
                <a:gd name="T4" fmla="*/ 115 w 11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" h="2">
                  <a:moveTo>
                    <a:pt x="115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73" y="0"/>
                    <a:pt x="115" y="2"/>
                    <a:pt x="115" y="2"/>
                  </a:cubicBezTo>
                  <a:close/>
                </a:path>
              </a:pathLst>
            </a:custGeom>
            <a:solidFill>
              <a:srgbClr val="190E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D88A045D-1D47-48A7-BD6D-329F30D7916F}"/>
                </a:ext>
              </a:extLst>
            </p:cNvPr>
            <p:cNvGrpSpPr/>
            <p:nvPr/>
          </p:nvGrpSpPr>
          <p:grpSpPr>
            <a:xfrm>
              <a:off x="7676266" y="528897"/>
              <a:ext cx="1904852" cy="2230988"/>
              <a:chOff x="7676266" y="528897"/>
              <a:chExt cx="1904852" cy="2230988"/>
            </a:xfrm>
            <a:gradFill>
              <a:gsLst>
                <a:gs pos="0">
                  <a:srgbClr val="03002F"/>
                </a:gs>
                <a:gs pos="100000">
                  <a:srgbClr val="F870FF"/>
                </a:gs>
              </a:gsLst>
              <a:lin ang="19800000" scaled="0"/>
            </a:gradFill>
          </p:grpSpPr>
          <p:sp>
            <p:nvSpPr>
              <p:cNvPr id="52" name="Freeform 29">
                <a:extLst>
                  <a:ext uri="{FF2B5EF4-FFF2-40B4-BE49-F238E27FC236}">
                    <a16:creationId xmlns:a16="http://schemas.microsoft.com/office/drawing/2014/main" id="{8AC43BD2-6A27-4E0F-BAFD-FDAF479A01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6266" y="2195418"/>
                <a:ext cx="589555" cy="564467"/>
              </a:xfrm>
              <a:custGeom>
                <a:avLst/>
                <a:gdLst>
                  <a:gd name="T0" fmla="*/ 138 w 175"/>
                  <a:gd name="T1" fmla="*/ 16 h 168"/>
                  <a:gd name="T2" fmla="*/ 175 w 175"/>
                  <a:gd name="T3" fmla="*/ 32 h 168"/>
                  <a:gd name="T4" fmla="*/ 167 w 175"/>
                  <a:gd name="T5" fmla="*/ 40 h 168"/>
                  <a:gd name="T6" fmla="*/ 109 w 175"/>
                  <a:gd name="T7" fmla="*/ 105 h 168"/>
                  <a:gd name="T8" fmla="*/ 109 w 175"/>
                  <a:gd name="T9" fmla="*/ 105 h 168"/>
                  <a:gd name="T10" fmla="*/ 84 w 175"/>
                  <a:gd name="T11" fmla="*/ 133 h 168"/>
                  <a:gd name="T12" fmla="*/ 0 w 175"/>
                  <a:gd name="T13" fmla="*/ 168 h 168"/>
                  <a:gd name="T14" fmla="*/ 32 w 175"/>
                  <a:gd name="T15" fmla="*/ 83 h 168"/>
                  <a:gd name="T16" fmla="*/ 48 w 175"/>
                  <a:gd name="T17" fmla="*/ 63 h 168"/>
                  <a:gd name="T18" fmla="*/ 65 w 175"/>
                  <a:gd name="T19" fmla="*/ 42 h 168"/>
                  <a:gd name="T20" fmla="*/ 99 w 175"/>
                  <a:gd name="T21" fmla="*/ 0 h 168"/>
                  <a:gd name="T22" fmla="*/ 103 w 175"/>
                  <a:gd name="T23" fmla="*/ 1 h 168"/>
                  <a:gd name="T24" fmla="*/ 108 w 175"/>
                  <a:gd name="T25" fmla="*/ 3 h 168"/>
                  <a:gd name="T26" fmla="*/ 113 w 175"/>
                  <a:gd name="T27" fmla="*/ 6 h 168"/>
                  <a:gd name="T28" fmla="*/ 115 w 175"/>
                  <a:gd name="T29" fmla="*/ 6 h 168"/>
                  <a:gd name="T30" fmla="*/ 115 w 175"/>
                  <a:gd name="T31" fmla="*/ 6 h 168"/>
                  <a:gd name="T32" fmla="*/ 115 w 175"/>
                  <a:gd name="T33" fmla="*/ 6 h 168"/>
                  <a:gd name="T34" fmla="*/ 131 w 175"/>
                  <a:gd name="T35" fmla="*/ 13 h 168"/>
                  <a:gd name="T36" fmla="*/ 136 w 175"/>
                  <a:gd name="T37" fmla="*/ 15 h 168"/>
                  <a:gd name="T38" fmla="*/ 138 w 175"/>
                  <a:gd name="T39" fmla="*/ 16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5" h="168">
                    <a:moveTo>
                      <a:pt x="138" y="16"/>
                    </a:moveTo>
                    <a:cubicBezTo>
                      <a:pt x="150" y="21"/>
                      <a:pt x="162" y="27"/>
                      <a:pt x="175" y="32"/>
                    </a:cubicBezTo>
                    <a:cubicBezTo>
                      <a:pt x="167" y="40"/>
                      <a:pt x="167" y="40"/>
                      <a:pt x="167" y="40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84" y="133"/>
                      <a:pt x="84" y="133"/>
                      <a:pt x="84" y="133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48" y="63"/>
                      <a:pt x="48" y="63"/>
                      <a:pt x="48" y="63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00" y="0"/>
                      <a:pt x="101" y="1"/>
                      <a:pt x="103" y="1"/>
                    </a:cubicBezTo>
                    <a:cubicBezTo>
                      <a:pt x="104" y="2"/>
                      <a:pt x="106" y="3"/>
                      <a:pt x="108" y="3"/>
                    </a:cubicBezTo>
                    <a:cubicBezTo>
                      <a:pt x="110" y="4"/>
                      <a:pt x="112" y="5"/>
                      <a:pt x="113" y="6"/>
                    </a:cubicBezTo>
                    <a:cubicBezTo>
                      <a:pt x="114" y="6"/>
                      <a:pt x="114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20" y="8"/>
                      <a:pt x="126" y="11"/>
                      <a:pt x="131" y="13"/>
                    </a:cubicBezTo>
                    <a:cubicBezTo>
                      <a:pt x="133" y="14"/>
                      <a:pt x="134" y="15"/>
                      <a:pt x="136" y="15"/>
                    </a:cubicBezTo>
                    <a:cubicBezTo>
                      <a:pt x="137" y="16"/>
                      <a:pt x="137" y="16"/>
                      <a:pt x="138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30">
                <a:extLst>
                  <a:ext uri="{FF2B5EF4-FFF2-40B4-BE49-F238E27FC236}">
                    <a16:creationId xmlns:a16="http://schemas.microsoft.com/office/drawing/2014/main" id="{ADA7EFA8-1700-4615-8891-221172E4B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9570" y="528897"/>
                <a:ext cx="1571548" cy="1774039"/>
              </a:xfrm>
              <a:custGeom>
                <a:avLst/>
                <a:gdLst>
                  <a:gd name="T0" fmla="*/ 454 w 466"/>
                  <a:gd name="T1" fmla="*/ 77 h 527"/>
                  <a:gd name="T2" fmla="*/ 450 w 466"/>
                  <a:gd name="T3" fmla="*/ 81 h 527"/>
                  <a:gd name="T4" fmla="*/ 241 w 466"/>
                  <a:gd name="T5" fmla="*/ 334 h 527"/>
                  <a:gd name="T6" fmla="*/ 228 w 466"/>
                  <a:gd name="T7" fmla="*/ 350 h 527"/>
                  <a:gd name="T8" fmla="*/ 184 w 466"/>
                  <a:gd name="T9" fmla="*/ 403 h 527"/>
                  <a:gd name="T10" fmla="*/ 162 w 466"/>
                  <a:gd name="T11" fmla="*/ 429 h 527"/>
                  <a:gd name="T12" fmla="*/ 134 w 466"/>
                  <a:gd name="T13" fmla="*/ 461 h 527"/>
                  <a:gd name="T14" fmla="*/ 76 w 466"/>
                  <a:gd name="T15" fmla="*/ 527 h 527"/>
                  <a:gd name="T16" fmla="*/ 39 w 466"/>
                  <a:gd name="T17" fmla="*/ 511 h 527"/>
                  <a:gd name="T18" fmla="*/ 37 w 466"/>
                  <a:gd name="T19" fmla="*/ 510 h 527"/>
                  <a:gd name="T20" fmla="*/ 32 w 466"/>
                  <a:gd name="T21" fmla="*/ 508 h 527"/>
                  <a:gd name="T22" fmla="*/ 16 w 466"/>
                  <a:gd name="T23" fmla="*/ 501 h 527"/>
                  <a:gd name="T24" fmla="*/ 16 w 466"/>
                  <a:gd name="T25" fmla="*/ 501 h 527"/>
                  <a:gd name="T26" fmla="*/ 16 w 466"/>
                  <a:gd name="T27" fmla="*/ 501 h 527"/>
                  <a:gd name="T28" fmla="*/ 14 w 466"/>
                  <a:gd name="T29" fmla="*/ 501 h 527"/>
                  <a:gd name="T30" fmla="*/ 9 w 466"/>
                  <a:gd name="T31" fmla="*/ 498 h 527"/>
                  <a:gd name="T32" fmla="*/ 4 w 466"/>
                  <a:gd name="T33" fmla="*/ 496 h 527"/>
                  <a:gd name="T34" fmla="*/ 0 w 466"/>
                  <a:gd name="T35" fmla="*/ 495 h 527"/>
                  <a:gd name="T36" fmla="*/ 378 w 466"/>
                  <a:gd name="T37" fmla="*/ 24 h 527"/>
                  <a:gd name="T38" fmla="*/ 443 w 466"/>
                  <a:gd name="T39" fmla="*/ 16 h 527"/>
                  <a:gd name="T40" fmla="*/ 454 w 466"/>
                  <a:gd name="T41" fmla="*/ 7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6" h="527">
                    <a:moveTo>
                      <a:pt x="454" y="77"/>
                    </a:moveTo>
                    <a:cubicBezTo>
                      <a:pt x="453" y="78"/>
                      <a:pt x="452" y="80"/>
                      <a:pt x="450" y="81"/>
                    </a:cubicBezTo>
                    <a:cubicBezTo>
                      <a:pt x="241" y="334"/>
                      <a:pt x="241" y="334"/>
                      <a:pt x="241" y="334"/>
                    </a:cubicBezTo>
                    <a:cubicBezTo>
                      <a:pt x="228" y="350"/>
                      <a:pt x="228" y="350"/>
                      <a:pt x="228" y="350"/>
                    </a:cubicBezTo>
                    <a:cubicBezTo>
                      <a:pt x="184" y="403"/>
                      <a:pt x="184" y="403"/>
                      <a:pt x="184" y="403"/>
                    </a:cubicBezTo>
                    <a:cubicBezTo>
                      <a:pt x="162" y="429"/>
                      <a:pt x="162" y="429"/>
                      <a:pt x="162" y="429"/>
                    </a:cubicBezTo>
                    <a:cubicBezTo>
                      <a:pt x="134" y="461"/>
                      <a:pt x="134" y="461"/>
                      <a:pt x="134" y="461"/>
                    </a:cubicBezTo>
                    <a:cubicBezTo>
                      <a:pt x="76" y="527"/>
                      <a:pt x="76" y="527"/>
                      <a:pt x="76" y="527"/>
                    </a:cubicBezTo>
                    <a:cubicBezTo>
                      <a:pt x="63" y="522"/>
                      <a:pt x="51" y="516"/>
                      <a:pt x="39" y="511"/>
                    </a:cubicBezTo>
                    <a:cubicBezTo>
                      <a:pt x="38" y="511"/>
                      <a:pt x="38" y="511"/>
                      <a:pt x="37" y="510"/>
                    </a:cubicBezTo>
                    <a:cubicBezTo>
                      <a:pt x="35" y="510"/>
                      <a:pt x="34" y="509"/>
                      <a:pt x="32" y="508"/>
                    </a:cubicBezTo>
                    <a:cubicBezTo>
                      <a:pt x="27" y="506"/>
                      <a:pt x="21" y="503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5" y="501"/>
                      <a:pt x="15" y="501"/>
                      <a:pt x="14" y="501"/>
                    </a:cubicBezTo>
                    <a:cubicBezTo>
                      <a:pt x="13" y="500"/>
                      <a:pt x="11" y="499"/>
                      <a:pt x="9" y="498"/>
                    </a:cubicBezTo>
                    <a:cubicBezTo>
                      <a:pt x="7" y="498"/>
                      <a:pt x="5" y="497"/>
                      <a:pt x="4" y="496"/>
                    </a:cubicBezTo>
                    <a:cubicBezTo>
                      <a:pt x="2" y="496"/>
                      <a:pt x="1" y="495"/>
                      <a:pt x="0" y="495"/>
                    </a:cubicBezTo>
                    <a:cubicBezTo>
                      <a:pt x="378" y="24"/>
                      <a:pt x="378" y="24"/>
                      <a:pt x="378" y="24"/>
                    </a:cubicBezTo>
                    <a:cubicBezTo>
                      <a:pt x="394" y="4"/>
                      <a:pt x="423" y="0"/>
                      <a:pt x="443" y="16"/>
                    </a:cubicBezTo>
                    <a:cubicBezTo>
                      <a:pt x="462" y="31"/>
                      <a:pt x="466" y="57"/>
                      <a:pt x="454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B6F47CAE-1A30-4CE3-B40D-9C8C433D5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9964" y="1441003"/>
              <a:ext cx="4582038" cy="5372291"/>
            </a:xfrm>
            <a:custGeom>
              <a:avLst/>
              <a:gdLst>
                <a:gd name="T0" fmla="*/ 1360 w 1360"/>
                <a:gd name="T1" fmla="*/ 1596 h 1596"/>
                <a:gd name="T2" fmla="*/ 935 w 1360"/>
                <a:gd name="T3" fmla="*/ 1437 h 1596"/>
                <a:gd name="T4" fmla="*/ 823 w 1360"/>
                <a:gd name="T5" fmla="*/ 1072 h 1596"/>
                <a:gd name="T6" fmla="*/ 756 w 1360"/>
                <a:gd name="T7" fmla="*/ 634 h 1596"/>
                <a:gd name="T8" fmla="*/ 753 w 1360"/>
                <a:gd name="T9" fmla="*/ 624 h 1596"/>
                <a:gd name="T10" fmla="*/ 750 w 1360"/>
                <a:gd name="T11" fmla="*/ 616 h 1596"/>
                <a:gd name="T12" fmla="*/ 737 w 1360"/>
                <a:gd name="T13" fmla="*/ 587 h 1596"/>
                <a:gd name="T14" fmla="*/ 729 w 1360"/>
                <a:gd name="T15" fmla="*/ 577 h 1596"/>
                <a:gd name="T16" fmla="*/ 722 w 1360"/>
                <a:gd name="T17" fmla="*/ 571 h 1596"/>
                <a:gd name="T18" fmla="*/ 718 w 1360"/>
                <a:gd name="T19" fmla="*/ 568 h 1596"/>
                <a:gd name="T20" fmla="*/ 699 w 1360"/>
                <a:gd name="T21" fmla="*/ 559 h 1596"/>
                <a:gd name="T22" fmla="*/ 694 w 1360"/>
                <a:gd name="T23" fmla="*/ 557 h 1596"/>
                <a:gd name="T24" fmla="*/ 667 w 1360"/>
                <a:gd name="T25" fmla="*/ 551 h 1596"/>
                <a:gd name="T26" fmla="*/ 637 w 1360"/>
                <a:gd name="T27" fmla="*/ 546 h 1596"/>
                <a:gd name="T28" fmla="*/ 612 w 1360"/>
                <a:gd name="T29" fmla="*/ 542 h 1596"/>
                <a:gd name="T30" fmla="*/ 597 w 1360"/>
                <a:gd name="T31" fmla="*/ 539 h 1596"/>
                <a:gd name="T32" fmla="*/ 554 w 1360"/>
                <a:gd name="T33" fmla="*/ 532 h 1596"/>
                <a:gd name="T34" fmla="*/ 495 w 1360"/>
                <a:gd name="T35" fmla="*/ 522 h 1596"/>
                <a:gd name="T36" fmla="*/ 469 w 1360"/>
                <a:gd name="T37" fmla="*/ 516 h 1596"/>
                <a:gd name="T38" fmla="*/ 447 w 1360"/>
                <a:gd name="T39" fmla="*/ 512 h 1596"/>
                <a:gd name="T40" fmla="*/ 421 w 1360"/>
                <a:gd name="T41" fmla="*/ 506 h 1596"/>
                <a:gd name="T42" fmla="*/ 402 w 1360"/>
                <a:gd name="T43" fmla="*/ 500 h 1596"/>
                <a:gd name="T44" fmla="*/ 382 w 1360"/>
                <a:gd name="T45" fmla="*/ 495 h 1596"/>
                <a:gd name="T46" fmla="*/ 367 w 1360"/>
                <a:gd name="T47" fmla="*/ 490 h 1596"/>
                <a:gd name="T48" fmla="*/ 355 w 1360"/>
                <a:gd name="T49" fmla="*/ 485 h 1596"/>
                <a:gd name="T50" fmla="*/ 332 w 1360"/>
                <a:gd name="T51" fmla="*/ 476 h 1596"/>
                <a:gd name="T52" fmla="*/ 290 w 1360"/>
                <a:gd name="T53" fmla="*/ 452 h 1596"/>
                <a:gd name="T54" fmla="*/ 280 w 1360"/>
                <a:gd name="T55" fmla="*/ 444 h 1596"/>
                <a:gd name="T56" fmla="*/ 264 w 1360"/>
                <a:gd name="T57" fmla="*/ 429 h 1596"/>
                <a:gd name="T58" fmla="*/ 252 w 1360"/>
                <a:gd name="T59" fmla="*/ 419 h 1596"/>
                <a:gd name="T60" fmla="*/ 241 w 1360"/>
                <a:gd name="T61" fmla="*/ 410 h 1596"/>
                <a:gd name="T62" fmla="*/ 129 w 1360"/>
                <a:gd name="T63" fmla="*/ 329 h 1596"/>
                <a:gd name="T64" fmla="*/ 106 w 1360"/>
                <a:gd name="T65" fmla="*/ 313 h 1596"/>
                <a:gd name="T66" fmla="*/ 68 w 1360"/>
                <a:gd name="T67" fmla="*/ 287 h 1596"/>
                <a:gd name="T68" fmla="*/ 33 w 1360"/>
                <a:gd name="T69" fmla="*/ 221 h 1596"/>
                <a:gd name="T70" fmla="*/ 73 w 1360"/>
                <a:gd name="T71" fmla="*/ 213 h 1596"/>
                <a:gd name="T72" fmla="*/ 79 w 1360"/>
                <a:gd name="T73" fmla="*/ 213 h 1596"/>
                <a:gd name="T74" fmla="*/ 87 w 1360"/>
                <a:gd name="T75" fmla="*/ 214 h 1596"/>
                <a:gd name="T76" fmla="*/ 119 w 1360"/>
                <a:gd name="T77" fmla="*/ 224 h 1596"/>
                <a:gd name="T78" fmla="*/ 128 w 1360"/>
                <a:gd name="T79" fmla="*/ 227 h 1596"/>
                <a:gd name="T80" fmla="*/ 135 w 1360"/>
                <a:gd name="T81" fmla="*/ 230 h 1596"/>
                <a:gd name="T82" fmla="*/ 151 w 1360"/>
                <a:gd name="T83" fmla="*/ 237 h 1596"/>
                <a:gd name="T84" fmla="*/ 158 w 1360"/>
                <a:gd name="T85" fmla="*/ 240 h 1596"/>
                <a:gd name="T86" fmla="*/ 197 w 1360"/>
                <a:gd name="T87" fmla="*/ 257 h 1596"/>
                <a:gd name="T88" fmla="*/ 412 w 1360"/>
                <a:gd name="T89" fmla="*/ 273 h 1596"/>
                <a:gd name="T90" fmla="*/ 461 w 1360"/>
                <a:gd name="T91" fmla="*/ 189 h 1596"/>
                <a:gd name="T92" fmla="*/ 460 w 1360"/>
                <a:gd name="T93" fmla="*/ 185 h 1596"/>
                <a:gd name="T94" fmla="*/ 460 w 1360"/>
                <a:gd name="T95" fmla="*/ 181 h 1596"/>
                <a:gd name="T96" fmla="*/ 457 w 1360"/>
                <a:gd name="T97" fmla="*/ 176 h 1596"/>
                <a:gd name="T98" fmla="*/ 455 w 1360"/>
                <a:gd name="T99" fmla="*/ 172 h 1596"/>
                <a:gd name="T100" fmla="*/ 451 w 1360"/>
                <a:gd name="T101" fmla="*/ 168 h 1596"/>
                <a:gd name="T102" fmla="*/ 444 w 1360"/>
                <a:gd name="T103" fmla="*/ 164 h 1596"/>
                <a:gd name="T104" fmla="*/ 423 w 1360"/>
                <a:gd name="T105" fmla="*/ 160 h 1596"/>
                <a:gd name="T106" fmla="*/ 281 w 1360"/>
                <a:gd name="T107" fmla="*/ 158 h 1596"/>
                <a:gd name="T108" fmla="*/ 347 w 1360"/>
                <a:gd name="T109" fmla="*/ 79 h 1596"/>
                <a:gd name="T110" fmla="*/ 420 w 1360"/>
                <a:gd name="T111" fmla="*/ 45 h 1596"/>
                <a:gd name="T112" fmla="*/ 548 w 1360"/>
                <a:gd name="T113" fmla="*/ 2 h 1596"/>
                <a:gd name="T114" fmla="*/ 584 w 1360"/>
                <a:gd name="T115" fmla="*/ 24 h 1596"/>
                <a:gd name="T116" fmla="*/ 905 w 1360"/>
                <a:gd name="T117" fmla="*/ 485 h 1596"/>
                <a:gd name="T118" fmla="*/ 918 w 1360"/>
                <a:gd name="T119" fmla="*/ 526 h 1596"/>
                <a:gd name="T120" fmla="*/ 1360 w 1360"/>
                <a:gd name="T121" fmla="*/ 1194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0" h="1596">
                  <a:moveTo>
                    <a:pt x="1360" y="1194"/>
                  </a:moveTo>
                  <a:cubicBezTo>
                    <a:pt x="1360" y="1596"/>
                    <a:pt x="1360" y="1596"/>
                    <a:pt x="1360" y="1596"/>
                  </a:cubicBezTo>
                  <a:cubicBezTo>
                    <a:pt x="1349" y="1575"/>
                    <a:pt x="1312" y="1536"/>
                    <a:pt x="1197" y="1497"/>
                  </a:cubicBezTo>
                  <a:cubicBezTo>
                    <a:pt x="1135" y="1476"/>
                    <a:pt x="1050" y="1455"/>
                    <a:pt x="935" y="1437"/>
                  </a:cubicBezTo>
                  <a:cubicBezTo>
                    <a:pt x="897" y="1361"/>
                    <a:pt x="867" y="1277"/>
                    <a:pt x="847" y="1188"/>
                  </a:cubicBezTo>
                  <a:cubicBezTo>
                    <a:pt x="838" y="1147"/>
                    <a:pt x="830" y="1108"/>
                    <a:pt x="823" y="1072"/>
                  </a:cubicBezTo>
                  <a:cubicBezTo>
                    <a:pt x="785" y="876"/>
                    <a:pt x="776" y="752"/>
                    <a:pt x="763" y="674"/>
                  </a:cubicBezTo>
                  <a:cubicBezTo>
                    <a:pt x="761" y="659"/>
                    <a:pt x="758" y="646"/>
                    <a:pt x="756" y="634"/>
                  </a:cubicBezTo>
                  <a:cubicBezTo>
                    <a:pt x="755" y="632"/>
                    <a:pt x="754" y="630"/>
                    <a:pt x="754" y="628"/>
                  </a:cubicBezTo>
                  <a:cubicBezTo>
                    <a:pt x="754" y="627"/>
                    <a:pt x="753" y="625"/>
                    <a:pt x="753" y="624"/>
                  </a:cubicBezTo>
                  <a:cubicBezTo>
                    <a:pt x="752" y="622"/>
                    <a:pt x="752" y="620"/>
                    <a:pt x="751" y="618"/>
                  </a:cubicBezTo>
                  <a:cubicBezTo>
                    <a:pt x="751" y="618"/>
                    <a:pt x="751" y="617"/>
                    <a:pt x="750" y="616"/>
                  </a:cubicBezTo>
                  <a:cubicBezTo>
                    <a:pt x="747" y="605"/>
                    <a:pt x="743" y="596"/>
                    <a:pt x="738" y="589"/>
                  </a:cubicBezTo>
                  <a:cubicBezTo>
                    <a:pt x="737" y="588"/>
                    <a:pt x="737" y="588"/>
                    <a:pt x="737" y="587"/>
                  </a:cubicBezTo>
                  <a:cubicBezTo>
                    <a:pt x="735" y="584"/>
                    <a:pt x="732" y="581"/>
                    <a:pt x="730" y="579"/>
                  </a:cubicBezTo>
                  <a:cubicBezTo>
                    <a:pt x="730" y="578"/>
                    <a:pt x="729" y="578"/>
                    <a:pt x="729" y="577"/>
                  </a:cubicBezTo>
                  <a:cubicBezTo>
                    <a:pt x="727" y="576"/>
                    <a:pt x="725" y="574"/>
                    <a:pt x="723" y="572"/>
                  </a:cubicBezTo>
                  <a:cubicBezTo>
                    <a:pt x="723" y="572"/>
                    <a:pt x="723" y="571"/>
                    <a:pt x="722" y="571"/>
                  </a:cubicBezTo>
                  <a:cubicBezTo>
                    <a:pt x="722" y="571"/>
                    <a:pt x="722" y="571"/>
                    <a:pt x="721" y="571"/>
                  </a:cubicBezTo>
                  <a:cubicBezTo>
                    <a:pt x="720" y="570"/>
                    <a:pt x="719" y="569"/>
                    <a:pt x="718" y="568"/>
                  </a:cubicBezTo>
                  <a:cubicBezTo>
                    <a:pt x="715" y="566"/>
                    <a:pt x="712" y="564"/>
                    <a:pt x="709" y="563"/>
                  </a:cubicBezTo>
                  <a:cubicBezTo>
                    <a:pt x="705" y="561"/>
                    <a:pt x="702" y="560"/>
                    <a:pt x="699" y="559"/>
                  </a:cubicBezTo>
                  <a:cubicBezTo>
                    <a:pt x="698" y="559"/>
                    <a:pt x="697" y="558"/>
                    <a:pt x="696" y="558"/>
                  </a:cubicBezTo>
                  <a:cubicBezTo>
                    <a:pt x="696" y="558"/>
                    <a:pt x="695" y="558"/>
                    <a:pt x="694" y="557"/>
                  </a:cubicBezTo>
                  <a:cubicBezTo>
                    <a:pt x="692" y="557"/>
                    <a:pt x="690" y="556"/>
                    <a:pt x="688" y="556"/>
                  </a:cubicBezTo>
                  <a:cubicBezTo>
                    <a:pt x="681" y="554"/>
                    <a:pt x="674" y="553"/>
                    <a:pt x="667" y="551"/>
                  </a:cubicBezTo>
                  <a:cubicBezTo>
                    <a:pt x="665" y="551"/>
                    <a:pt x="663" y="551"/>
                    <a:pt x="661" y="550"/>
                  </a:cubicBezTo>
                  <a:cubicBezTo>
                    <a:pt x="653" y="549"/>
                    <a:pt x="645" y="547"/>
                    <a:pt x="637" y="546"/>
                  </a:cubicBezTo>
                  <a:cubicBezTo>
                    <a:pt x="632" y="545"/>
                    <a:pt x="628" y="545"/>
                    <a:pt x="624" y="544"/>
                  </a:cubicBezTo>
                  <a:cubicBezTo>
                    <a:pt x="620" y="543"/>
                    <a:pt x="616" y="543"/>
                    <a:pt x="612" y="542"/>
                  </a:cubicBezTo>
                  <a:cubicBezTo>
                    <a:pt x="611" y="542"/>
                    <a:pt x="611" y="542"/>
                    <a:pt x="610" y="541"/>
                  </a:cubicBezTo>
                  <a:cubicBezTo>
                    <a:pt x="605" y="541"/>
                    <a:pt x="601" y="540"/>
                    <a:pt x="597" y="539"/>
                  </a:cubicBezTo>
                  <a:cubicBezTo>
                    <a:pt x="590" y="538"/>
                    <a:pt x="583" y="537"/>
                    <a:pt x="576" y="536"/>
                  </a:cubicBezTo>
                  <a:cubicBezTo>
                    <a:pt x="569" y="535"/>
                    <a:pt x="562" y="534"/>
                    <a:pt x="554" y="532"/>
                  </a:cubicBezTo>
                  <a:cubicBezTo>
                    <a:pt x="539" y="530"/>
                    <a:pt x="523" y="527"/>
                    <a:pt x="508" y="524"/>
                  </a:cubicBezTo>
                  <a:cubicBezTo>
                    <a:pt x="504" y="523"/>
                    <a:pt x="499" y="523"/>
                    <a:pt x="495" y="522"/>
                  </a:cubicBezTo>
                  <a:cubicBezTo>
                    <a:pt x="493" y="521"/>
                    <a:pt x="490" y="521"/>
                    <a:pt x="488" y="520"/>
                  </a:cubicBezTo>
                  <a:cubicBezTo>
                    <a:pt x="481" y="519"/>
                    <a:pt x="475" y="518"/>
                    <a:pt x="469" y="516"/>
                  </a:cubicBezTo>
                  <a:cubicBezTo>
                    <a:pt x="464" y="515"/>
                    <a:pt x="459" y="514"/>
                    <a:pt x="454" y="513"/>
                  </a:cubicBezTo>
                  <a:cubicBezTo>
                    <a:pt x="452" y="513"/>
                    <a:pt x="449" y="512"/>
                    <a:pt x="447" y="512"/>
                  </a:cubicBezTo>
                  <a:cubicBezTo>
                    <a:pt x="439" y="510"/>
                    <a:pt x="432" y="508"/>
                    <a:pt x="425" y="507"/>
                  </a:cubicBezTo>
                  <a:cubicBezTo>
                    <a:pt x="424" y="506"/>
                    <a:pt x="422" y="506"/>
                    <a:pt x="421" y="506"/>
                  </a:cubicBezTo>
                  <a:cubicBezTo>
                    <a:pt x="418" y="505"/>
                    <a:pt x="414" y="504"/>
                    <a:pt x="411" y="503"/>
                  </a:cubicBezTo>
                  <a:cubicBezTo>
                    <a:pt x="408" y="502"/>
                    <a:pt x="405" y="501"/>
                    <a:pt x="402" y="500"/>
                  </a:cubicBezTo>
                  <a:cubicBezTo>
                    <a:pt x="399" y="500"/>
                    <a:pt x="396" y="499"/>
                    <a:pt x="393" y="498"/>
                  </a:cubicBezTo>
                  <a:cubicBezTo>
                    <a:pt x="389" y="497"/>
                    <a:pt x="386" y="496"/>
                    <a:pt x="382" y="495"/>
                  </a:cubicBezTo>
                  <a:cubicBezTo>
                    <a:pt x="380" y="494"/>
                    <a:pt x="377" y="493"/>
                    <a:pt x="374" y="492"/>
                  </a:cubicBezTo>
                  <a:cubicBezTo>
                    <a:pt x="372" y="491"/>
                    <a:pt x="370" y="491"/>
                    <a:pt x="367" y="490"/>
                  </a:cubicBezTo>
                  <a:cubicBezTo>
                    <a:pt x="365" y="489"/>
                    <a:pt x="363" y="488"/>
                    <a:pt x="361" y="488"/>
                  </a:cubicBezTo>
                  <a:cubicBezTo>
                    <a:pt x="359" y="487"/>
                    <a:pt x="357" y="486"/>
                    <a:pt x="355" y="485"/>
                  </a:cubicBezTo>
                  <a:cubicBezTo>
                    <a:pt x="349" y="483"/>
                    <a:pt x="343" y="481"/>
                    <a:pt x="337" y="478"/>
                  </a:cubicBezTo>
                  <a:cubicBezTo>
                    <a:pt x="335" y="477"/>
                    <a:pt x="334" y="477"/>
                    <a:pt x="332" y="476"/>
                  </a:cubicBezTo>
                  <a:cubicBezTo>
                    <a:pt x="317" y="469"/>
                    <a:pt x="304" y="462"/>
                    <a:pt x="292" y="453"/>
                  </a:cubicBezTo>
                  <a:cubicBezTo>
                    <a:pt x="292" y="453"/>
                    <a:pt x="291" y="453"/>
                    <a:pt x="290" y="452"/>
                  </a:cubicBezTo>
                  <a:cubicBezTo>
                    <a:pt x="288" y="450"/>
                    <a:pt x="286" y="449"/>
                    <a:pt x="284" y="447"/>
                  </a:cubicBezTo>
                  <a:cubicBezTo>
                    <a:pt x="282" y="446"/>
                    <a:pt x="281" y="445"/>
                    <a:pt x="280" y="444"/>
                  </a:cubicBezTo>
                  <a:cubicBezTo>
                    <a:pt x="276" y="440"/>
                    <a:pt x="272" y="436"/>
                    <a:pt x="268" y="432"/>
                  </a:cubicBezTo>
                  <a:cubicBezTo>
                    <a:pt x="266" y="431"/>
                    <a:pt x="265" y="430"/>
                    <a:pt x="264" y="429"/>
                  </a:cubicBezTo>
                  <a:cubicBezTo>
                    <a:pt x="262" y="428"/>
                    <a:pt x="260" y="426"/>
                    <a:pt x="258" y="424"/>
                  </a:cubicBezTo>
                  <a:cubicBezTo>
                    <a:pt x="256" y="423"/>
                    <a:pt x="254" y="421"/>
                    <a:pt x="252" y="419"/>
                  </a:cubicBezTo>
                  <a:cubicBezTo>
                    <a:pt x="249" y="417"/>
                    <a:pt x="247" y="416"/>
                    <a:pt x="245" y="414"/>
                  </a:cubicBezTo>
                  <a:cubicBezTo>
                    <a:pt x="244" y="413"/>
                    <a:pt x="242" y="412"/>
                    <a:pt x="241" y="410"/>
                  </a:cubicBezTo>
                  <a:cubicBezTo>
                    <a:pt x="208" y="384"/>
                    <a:pt x="168" y="355"/>
                    <a:pt x="129" y="329"/>
                  </a:cubicBezTo>
                  <a:cubicBezTo>
                    <a:pt x="129" y="329"/>
                    <a:pt x="129" y="329"/>
                    <a:pt x="129" y="329"/>
                  </a:cubicBezTo>
                  <a:cubicBezTo>
                    <a:pt x="125" y="326"/>
                    <a:pt x="121" y="323"/>
                    <a:pt x="117" y="320"/>
                  </a:cubicBezTo>
                  <a:cubicBezTo>
                    <a:pt x="113" y="318"/>
                    <a:pt x="110" y="315"/>
                    <a:pt x="106" y="313"/>
                  </a:cubicBezTo>
                  <a:cubicBezTo>
                    <a:pt x="104" y="311"/>
                    <a:pt x="101" y="309"/>
                    <a:pt x="99" y="308"/>
                  </a:cubicBezTo>
                  <a:cubicBezTo>
                    <a:pt x="88" y="300"/>
                    <a:pt x="78" y="294"/>
                    <a:pt x="68" y="287"/>
                  </a:cubicBezTo>
                  <a:cubicBezTo>
                    <a:pt x="29" y="261"/>
                    <a:pt x="0" y="243"/>
                    <a:pt x="0" y="243"/>
                  </a:cubicBezTo>
                  <a:cubicBezTo>
                    <a:pt x="0" y="243"/>
                    <a:pt x="7" y="230"/>
                    <a:pt x="33" y="221"/>
                  </a:cubicBezTo>
                  <a:cubicBezTo>
                    <a:pt x="43" y="217"/>
                    <a:pt x="55" y="215"/>
                    <a:pt x="71" y="213"/>
                  </a:cubicBezTo>
                  <a:cubicBezTo>
                    <a:pt x="73" y="213"/>
                    <a:pt x="73" y="213"/>
                    <a:pt x="73" y="213"/>
                  </a:cubicBezTo>
                  <a:cubicBezTo>
                    <a:pt x="74" y="213"/>
                    <a:pt x="74" y="213"/>
                    <a:pt x="75" y="213"/>
                  </a:cubicBezTo>
                  <a:cubicBezTo>
                    <a:pt x="77" y="213"/>
                    <a:pt x="78" y="213"/>
                    <a:pt x="79" y="213"/>
                  </a:cubicBezTo>
                  <a:cubicBezTo>
                    <a:pt x="81" y="213"/>
                    <a:pt x="82" y="213"/>
                    <a:pt x="84" y="214"/>
                  </a:cubicBezTo>
                  <a:cubicBezTo>
                    <a:pt x="85" y="214"/>
                    <a:pt x="86" y="214"/>
                    <a:pt x="87" y="214"/>
                  </a:cubicBezTo>
                  <a:cubicBezTo>
                    <a:pt x="95" y="216"/>
                    <a:pt x="103" y="218"/>
                    <a:pt x="113" y="221"/>
                  </a:cubicBezTo>
                  <a:cubicBezTo>
                    <a:pt x="115" y="222"/>
                    <a:pt x="117" y="223"/>
                    <a:pt x="119" y="224"/>
                  </a:cubicBezTo>
                  <a:cubicBezTo>
                    <a:pt x="120" y="224"/>
                    <a:pt x="121" y="225"/>
                    <a:pt x="123" y="225"/>
                  </a:cubicBezTo>
                  <a:cubicBezTo>
                    <a:pt x="124" y="226"/>
                    <a:pt x="126" y="227"/>
                    <a:pt x="128" y="227"/>
                  </a:cubicBezTo>
                  <a:cubicBezTo>
                    <a:pt x="130" y="228"/>
                    <a:pt x="132" y="229"/>
                    <a:pt x="133" y="230"/>
                  </a:cubicBezTo>
                  <a:cubicBezTo>
                    <a:pt x="134" y="230"/>
                    <a:pt x="135" y="230"/>
                    <a:pt x="135" y="230"/>
                  </a:cubicBezTo>
                  <a:cubicBezTo>
                    <a:pt x="135" y="230"/>
                    <a:pt x="135" y="230"/>
                    <a:pt x="135" y="230"/>
                  </a:cubicBezTo>
                  <a:cubicBezTo>
                    <a:pt x="140" y="232"/>
                    <a:pt x="146" y="235"/>
                    <a:pt x="151" y="237"/>
                  </a:cubicBezTo>
                  <a:cubicBezTo>
                    <a:pt x="153" y="238"/>
                    <a:pt x="154" y="239"/>
                    <a:pt x="156" y="239"/>
                  </a:cubicBezTo>
                  <a:cubicBezTo>
                    <a:pt x="157" y="240"/>
                    <a:pt x="157" y="240"/>
                    <a:pt x="158" y="240"/>
                  </a:cubicBezTo>
                  <a:cubicBezTo>
                    <a:pt x="170" y="245"/>
                    <a:pt x="182" y="251"/>
                    <a:pt x="195" y="256"/>
                  </a:cubicBezTo>
                  <a:cubicBezTo>
                    <a:pt x="195" y="256"/>
                    <a:pt x="196" y="257"/>
                    <a:pt x="197" y="257"/>
                  </a:cubicBezTo>
                  <a:cubicBezTo>
                    <a:pt x="211" y="263"/>
                    <a:pt x="226" y="268"/>
                    <a:pt x="241" y="273"/>
                  </a:cubicBezTo>
                  <a:cubicBezTo>
                    <a:pt x="293" y="290"/>
                    <a:pt x="368" y="304"/>
                    <a:pt x="412" y="273"/>
                  </a:cubicBezTo>
                  <a:cubicBezTo>
                    <a:pt x="438" y="255"/>
                    <a:pt x="458" y="224"/>
                    <a:pt x="461" y="198"/>
                  </a:cubicBezTo>
                  <a:cubicBezTo>
                    <a:pt x="461" y="195"/>
                    <a:pt x="461" y="192"/>
                    <a:pt x="461" y="189"/>
                  </a:cubicBezTo>
                  <a:cubicBezTo>
                    <a:pt x="461" y="188"/>
                    <a:pt x="461" y="188"/>
                    <a:pt x="461" y="187"/>
                  </a:cubicBezTo>
                  <a:cubicBezTo>
                    <a:pt x="461" y="186"/>
                    <a:pt x="461" y="186"/>
                    <a:pt x="460" y="185"/>
                  </a:cubicBezTo>
                  <a:cubicBezTo>
                    <a:pt x="460" y="184"/>
                    <a:pt x="460" y="184"/>
                    <a:pt x="460" y="183"/>
                  </a:cubicBezTo>
                  <a:cubicBezTo>
                    <a:pt x="460" y="182"/>
                    <a:pt x="460" y="182"/>
                    <a:pt x="460" y="181"/>
                  </a:cubicBezTo>
                  <a:cubicBezTo>
                    <a:pt x="459" y="181"/>
                    <a:pt x="459" y="180"/>
                    <a:pt x="459" y="180"/>
                  </a:cubicBezTo>
                  <a:cubicBezTo>
                    <a:pt x="459" y="179"/>
                    <a:pt x="458" y="177"/>
                    <a:pt x="457" y="176"/>
                  </a:cubicBezTo>
                  <a:cubicBezTo>
                    <a:pt x="457" y="175"/>
                    <a:pt x="457" y="175"/>
                    <a:pt x="456" y="174"/>
                  </a:cubicBezTo>
                  <a:cubicBezTo>
                    <a:pt x="456" y="174"/>
                    <a:pt x="456" y="173"/>
                    <a:pt x="455" y="172"/>
                  </a:cubicBezTo>
                  <a:cubicBezTo>
                    <a:pt x="455" y="172"/>
                    <a:pt x="454" y="171"/>
                    <a:pt x="453" y="170"/>
                  </a:cubicBezTo>
                  <a:cubicBezTo>
                    <a:pt x="453" y="169"/>
                    <a:pt x="452" y="169"/>
                    <a:pt x="451" y="168"/>
                  </a:cubicBezTo>
                  <a:cubicBezTo>
                    <a:pt x="451" y="168"/>
                    <a:pt x="450" y="167"/>
                    <a:pt x="450" y="167"/>
                  </a:cubicBezTo>
                  <a:cubicBezTo>
                    <a:pt x="448" y="166"/>
                    <a:pt x="446" y="165"/>
                    <a:pt x="444" y="164"/>
                  </a:cubicBezTo>
                  <a:cubicBezTo>
                    <a:pt x="443" y="163"/>
                    <a:pt x="442" y="163"/>
                    <a:pt x="441" y="162"/>
                  </a:cubicBezTo>
                  <a:cubicBezTo>
                    <a:pt x="436" y="161"/>
                    <a:pt x="430" y="160"/>
                    <a:pt x="423" y="160"/>
                  </a:cubicBezTo>
                  <a:cubicBezTo>
                    <a:pt x="375" y="160"/>
                    <a:pt x="287" y="192"/>
                    <a:pt x="253" y="190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303" y="132"/>
                    <a:pt x="303" y="132"/>
                    <a:pt x="303" y="132"/>
                  </a:cubicBezTo>
                  <a:cubicBezTo>
                    <a:pt x="347" y="79"/>
                    <a:pt x="347" y="79"/>
                    <a:pt x="347" y="79"/>
                  </a:cubicBezTo>
                  <a:cubicBezTo>
                    <a:pt x="360" y="63"/>
                    <a:pt x="360" y="63"/>
                    <a:pt x="360" y="63"/>
                  </a:cubicBezTo>
                  <a:cubicBezTo>
                    <a:pt x="380" y="57"/>
                    <a:pt x="400" y="51"/>
                    <a:pt x="420" y="45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80" y="25"/>
                    <a:pt x="533" y="7"/>
                    <a:pt x="548" y="2"/>
                  </a:cubicBezTo>
                  <a:cubicBezTo>
                    <a:pt x="550" y="1"/>
                    <a:pt x="552" y="0"/>
                    <a:pt x="552" y="0"/>
                  </a:cubicBezTo>
                  <a:cubicBezTo>
                    <a:pt x="552" y="0"/>
                    <a:pt x="564" y="8"/>
                    <a:pt x="584" y="24"/>
                  </a:cubicBezTo>
                  <a:cubicBezTo>
                    <a:pt x="631" y="62"/>
                    <a:pt x="721" y="143"/>
                    <a:pt x="801" y="268"/>
                  </a:cubicBezTo>
                  <a:cubicBezTo>
                    <a:pt x="840" y="330"/>
                    <a:pt x="877" y="402"/>
                    <a:pt x="905" y="485"/>
                  </a:cubicBezTo>
                  <a:cubicBezTo>
                    <a:pt x="905" y="485"/>
                    <a:pt x="905" y="485"/>
                    <a:pt x="905" y="485"/>
                  </a:cubicBezTo>
                  <a:cubicBezTo>
                    <a:pt x="910" y="498"/>
                    <a:pt x="914" y="512"/>
                    <a:pt x="918" y="526"/>
                  </a:cubicBezTo>
                  <a:cubicBezTo>
                    <a:pt x="918" y="526"/>
                    <a:pt x="934" y="547"/>
                    <a:pt x="960" y="582"/>
                  </a:cubicBezTo>
                  <a:cubicBezTo>
                    <a:pt x="1041" y="691"/>
                    <a:pt x="1224" y="945"/>
                    <a:pt x="1360" y="1194"/>
                  </a:cubicBezTo>
                  <a:close/>
                </a:path>
              </a:pathLst>
            </a:custGeom>
            <a:gradFill>
              <a:gsLst>
                <a:gs pos="0">
                  <a:srgbClr val="E5C3FF"/>
                </a:gs>
                <a:gs pos="65000">
                  <a:srgbClr val="B0C7FF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742FC6CF-44F1-407F-BEB2-8F383DCEC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1066" y="1559272"/>
              <a:ext cx="2833086" cy="2015954"/>
            </a:xfrm>
            <a:custGeom>
              <a:avLst/>
              <a:gdLst>
                <a:gd name="T0" fmla="*/ 723 w 841"/>
                <a:gd name="T1" fmla="*/ 599 h 599"/>
                <a:gd name="T2" fmla="*/ 720 w 841"/>
                <a:gd name="T3" fmla="*/ 589 h 599"/>
                <a:gd name="T4" fmla="*/ 717 w 841"/>
                <a:gd name="T5" fmla="*/ 581 h 599"/>
                <a:gd name="T6" fmla="*/ 704 w 841"/>
                <a:gd name="T7" fmla="*/ 552 h 599"/>
                <a:gd name="T8" fmla="*/ 696 w 841"/>
                <a:gd name="T9" fmla="*/ 542 h 599"/>
                <a:gd name="T10" fmla="*/ 689 w 841"/>
                <a:gd name="T11" fmla="*/ 536 h 599"/>
                <a:gd name="T12" fmla="*/ 685 w 841"/>
                <a:gd name="T13" fmla="*/ 533 h 599"/>
                <a:gd name="T14" fmla="*/ 666 w 841"/>
                <a:gd name="T15" fmla="*/ 524 h 599"/>
                <a:gd name="T16" fmla="*/ 661 w 841"/>
                <a:gd name="T17" fmla="*/ 522 h 599"/>
                <a:gd name="T18" fmla="*/ 634 w 841"/>
                <a:gd name="T19" fmla="*/ 516 h 599"/>
                <a:gd name="T20" fmla="*/ 604 w 841"/>
                <a:gd name="T21" fmla="*/ 511 h 599"/>
                <a:gd name="T22" fmla="*/ 579 w 841"/>
                <a:gd name="T23" fmla="*/ 507 h 599"/>
                <a:gd name="T24" fmla="*/ 564 w 841"/>
                <a:gd name="T25" fmla="*/ 504 h 599"/>
                <a:gd name="T26" fmla="*/ 521 w 841"/>
                <a:gd name="T27" fmla="*/ 497 h 599"/>
                <a:gd name="T28" fmla="*/ 462 w 841"/>
                <a:gd name="T29" fmla="*/ 487 h 599"/>
                <a:gd name="T30" fmla="*/ 436 w 841"/>
                <a:gd name="T31" fmla="*/ 481 h 599"/>
                <a:gd name="T32" fmla="*/ 414 w 841"/>
                <a:gd name="T33" fmla="*/ 477 h 599"/>
                <a:gd name="T34" fmla="*/ 388 w 841"/>
                <a:gd name="T35" fmla="*/ 471 h 599"/>
                <a:gd name="T36" fmla="*/ 369 w 841"/>
                <a:gd name="T37" fmla="*/ 465 h 599"/>
                <a:gd name="T38" fmla="*/ 349 w 841"/>
                <a:gd name="T39" fmla="*/ 460 h 599"/>
                <a:gd name="T40" fmla="*/ 334 w 841"/>
                <a:gd name="T41" fmla="*/ 455 h 599"/>
                <a:gd name="T42" fmla="*/ 322 w 841"/>
                <a:gd name="T43" fmla="*/ 450 h 599"/>
                <a:gd name="T44" fmla="*/ 299 w 841"/>
                <a:gd name="T45" fmla="*/ 441 h 599"/>
                <a:gd name="T46" fmla="*/ 257 w 841"/>
                <a:gd name="T47" fmla="*/ 417 h 599"/>
                <a:gd name="T48" fmla="*/ 247 w 841"/>
                <a:gd name="T49" fmla="*/ 409 h 599"/>
                <a:gd name="T50" fmla="*/ 231 w 841"/>
                <a:gd name="T51" fmla="*/ 394 h 599"/>
                <a:gd name="T52" fmla="*/ 219 w 841"/>
                <a:gd name="T53" fmla="*/ 384 h 599"/>
                <a:gd name="T54" fmla="*/ 208 w 841"/>
                <a:gd name="T55" fmla="*/ 375 h 599"/>
                <a:gd name="T56" fmla="*/ 96 w 841"/>
                <a:gd name="T57" fmla="*/ 294 h 599"/>
                <a:gd name="T58" fmla="*/ 73 w 841"/>
                <a:gd name="T59" fmla="*/ 278 h 599"/>
                <a:gd name="T60" fmla="*/ 52 w 841"/>
                <a:gd name="T61" fmla="*/ 231 h 599"/>
                <a:gd name="T62" fmla="*/ 38 w 841"/>
                <a:gd name="T63" fmla="*/ 178 h 599"/>
                <a:gd name="T64" fmla="*/ 42 w 841"/>
                <a:gd name="T65" fmla="*/ 178 h 599"/>
                <a:gd name="T66" fmla="*/ 51 w 841"/>
                <a:gd name="T67" fmla="*/ 179 h 599"/>
                <a:gd name="T68" fmla="*/ 80 w 841"/>
                <a:gd name="T69" fmla="*/ 186 h 599"/>
                <a:gd name="T70" fmla="*/ 90 w 841"/>
                <a:gd name="T71" fmla="*/ 190 h 599"/>
                <a:gd name="T72" fmla="*/ 100 w 841"/>
                <a:gd name="T73" fmla="*/ 195 h 599"/>
                <a:gd name="T74" fmla="*/ 102 w 841"/>
                <a:gd name="T75" fmla="*/ 195 h 599"/>
                <a:gd name="T76" fmla="*/ 154 w 841"/>
                <a:gd name="T77" fmla="*/ 229 h 599"/>
                <a:gd name="T78" fmla="*/ 428 w 841"/>
                <a:gd name="T79" fmla="*/ 189 h 599"/>
                <a:gd name="T80" fmla="*/ 428 w 841"/>
                <a:gd name="T81" fmla="*/ 163 h 599"/>
                <a:gd name="T82" fmla="*/ 428 w 841"/>
                <a:gd name="T83" fmla="*/ 152 h 599"/>
                <a:gd name="T84" fmla="*/ 427 w 841"/>
                <a:gd name="T85" fmla="*/ 148 h 599"/>
                <a:gd name="T86" fmla="*/ 426 w 841"/>
                <a:gd name="T87" fmla="*/ 145 h 599"/>
                <a:gd name="T88" fmla="*/ 423 w 841"/>
                <a:gd name="T89" fmla="*/ 139 h 599"/>
                <a:gd name="T90" fmla="*/ 420 w 841"/>
                <a:gd name="T91" fmla="*/ 135 h 599"/>
                <a:gd name="T92" fmla="*/ 417 w 841"/>
                <a:gd name="T93" fmla="*/ 132 h 599"/>
                <a:gd name="T94" fmla="*/ 408 w 841"/>
                <a:gd name="T95" fmla="*/ 127 h 599"/>
                <a:gd name="T96" fmla="*/ 220 w 841"/>
                <a:gd name="T97" fmla="*/ 155 h 599"/>
                <a:gd name="T98" fmla="*/ 270 w 841"/>
                <a:gd name="T99" fmla="*/ 97 h 599"/>
                <a:gd name="T100" fmla="*/ 594 w 841"/>
                <a:gd name="T101" fmla="*/ 148 h 599"/>
                <a:gd name="T102" fmla="*/ 832 w 841"/>
                <a:gd name="T103" fmla="*/ 544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41" h="599">
                  <a:moveTo>
                    <a:pt x="832" y="544"/>
                  </a:moveTo>
                  <a:cubicBezTo>
                    <a:pt x="827" y="548"/>
                    <a:pt x="784" y="581"/>
                    <a:pt x="723" y="599"/>
                  </a:cubicBezTo>
                  <a:cubicBezTo>
                    <a:pt x="722" y="597"/>
                    <a:pt x="721" y="595"/>
                    <a:pt x="721" y="593"/>
                  </a:cubicBezTo>
                  <a:cubicBezTo>
                    <a:pt x="721" y="592"/>
                    <a:pt x="720" y="590"/>
                    <a:pt x="720" y="589"/>
                  </a:cubicBezTo>
                  <a:cubicBezTo>
                    <a:pt x="719" y="587"/>
                    <a:pt x="719" y="585"/>
                    <a:pt x="718" y="583"/>
                  </a:cubicBezTo>
                  <a:cubicBezTo>
                    <a:pt x="718" y="583"/>
                    <a:pt x="718" y="582"/>
                    <a:pt x="717" y="581"/>
                  </a:cubicBezTo>
                  <a:cubicBezTo>
                    <a:pt x="714" y="570"/>
                    <a:pt x="710" y="561"/>
                    <a:pt x="705" y="554"/>
                  </a:cubicBezTo>
                  <a:cubicBezTo>
                    <a:pt x="704" y="553"/>
                    <a:pt x="704" y="553"/>
                    <a:pt x="704" y="552"/>
                  </a:cubicBezTo>
                  <a:cubicBezTo>
                    <a:pt x="702" y="549"/>
                    <a:pt x="699" y="546"/>
                    <a:pt x="697" y="544"/>
                  </a:cubicBezTo>
                  <a:cubicBezTo>
                    <a:pt x="697" y="543"/>
                    <a:pt x="696" y="543"/>
                    <a:pt x="696" y="542"/>
                  </a:cubicBezTo>
                  <a:cubicBezTo>
                    <a:pt x="694" y="541"/>
                    <a:pt x="692" y="539"/>
                    <a:pt x="690" y="537"/>
                  </a:cubicBezTo>
                  <a:cubicBezTo>
                    <a:pt x="690" y="537"/>
                    <a:pt x="690" y="536"/>
                    <a:pt x="689" y="536"/>
                  </a:cubicBezTo>
                  <a:cubicBezTo>
                    <a:pt x="689" y="536"/>
                    <a:pt x="689" y="536"/>
                    <a:pt x="688" y="536"/>
                  </a:cubicBezTo>
                  <a:cubicBezTo>
                    <a:pt x="687" y="535"/>
                    <a:pt x="686" y="534"/>
                    <a:pt x="685" y="533"/>
                  </a:cubicBezTo>
                  <a:cubicBezTo>
                    <a:pt x="682" y="531"/>
                    <a:pt x="679" y="529"/>
                    <a:pt x="676" y="528"/>
                  </a:cubicBezTo>
                  <a:cubicBezTo>
                    <a:pt x="672" y="526"/>
                    <a:pt x="669" y="525"/>
                    <a:pt x="666" y="524"/>
                  </a:cubicBezTo>
                  <a:cubicBezTo>
                    <a:pt x="665" y="524"/>
                    <a:pt x="664" y="523"/>
                    <a:pt x="663" y="523"/>
                  </a:cubicBezTo>
                  <a:cubicBezTo>
                    <a:pt x="663" y="523"/>
                    <a:pt x="662" y="523"/>
                    <a:pt x="661" y="522"/>
                  </a:cubicBezTo>
                  <a:cubicBezTo>
                    <a:pt x="659" y="522"/>
                    <a:pt x="657" y="521"/>
                    <a:pt x="655" y="521"/>
                  </a:cubicBezTo>
                  <a:cubicBezTo>
                    <a:pt x="648" y="519"/>
                    <a:pt x="641" y="518"/>
                    <a:pt x="634" y="516"/>
                  </a:cubicBezTo>
                  <a:cubicBezTo>
                    <a:pt x="632" y="516"/>
                    <a:pt x="630" y="516"/>
                    <a:pt x="628" y="515"/>
                  </a:cubicBezTo>
                  <a:cubicBezTo>
                    <a:pt x="620" y="514"/>
                    <a:pt x="612" y="512"/>
                    <a:pt x="604" y="511"/>
                  </a:cubicBezTo>
                  <a:cubicBezTo>
                    <a:pt x="599" y="510"/>
                    <a:pt x="595" y="510"/>
                    <a:pt x="591" y="509"/>
                  </a:cubicBezTo>
                  <a:cubicBezTo>
                    <a:pt x="587" y="508"/>
                    <a:pt x="583" y="508"/>
                    <a:pt x="579" y="507"/>
                  </a:cubicBezTo>
                  <a:cubicBezTo>
                    <a:pt x="578" y="507"/>
                    <a:pt x="578" y="507"/>
                    <a:pt x="577" y="506"/>
                  </a:cubicBezTo>
                  <a:cubicBezTo>
                    <a:pt x="572" y="506"/>
                    <a:pt x="568" y="505"/>
                    <a:pt x="564" y="504"/>
                  </a:cubicBezTo>
                  <a:cubicBezTo>
                    <a:pt x="557" y="503"/>
                    <a:pt x="550" y="502"/>
                    <a:pt x="543" y="501"/>
                  </a:cubicBezTo>
                  <a:cubicBezTo>
                    <a:pt x="536" y="500"/>
                    <a:pt x="529" y="499"/>
                    <a:pt x="521" y="497"/>
                  </a:cubicBezTo>
                  <a:cubicBezTo>
                    <a:pt x="506" y="495"/>
                    <a:pt x="490" y="492"/>
                    <a:pt x="475" y="489"/>
                  </a:cubicBezTo>
                  <a:cubicBezTo>
                    <a:pt x="471" y="488"/>
                    <a:pt x="466" y="488"/>
                    <a:pt x="462" y="487"/>
                  </a:cubicBezTo>
                  <a:cubicBezTo>
                    <a:pt x="460" y="486"/>
                    <a:pt x="457" y="486"/>
                    <a:pt x="455" y="485"/>
                  </a:cubicBezTo>
                  <a:cubicBezTo>
                    <a:pt x="448" y="484"/>
                    <a:pt x="442" y="483"/>
                    <a:pt x="436" y="481"/>
                  </a:cubicBezTo>
                  <a:cubicBezTo>
                    <a:pt x="431" y="480"/>
                    <a:pt x="426" y="479"/>
                    <a:pt x="421" y="478"/>
                  </a:cubicBezTo>
                  <a:cubicBezTo>
                    <a:pt x="419" y="478"/>
                    <a:pt x="416" y="477"/>
                    <a:pt x="414" y="477"/>
                  </a:cubicBezTo>
                  <a:cubicBezTo>
                    <a:pt x="406" y="475"/>
                    <a:pt x="399" y="473"/>
                    <a:pt x="392" y="472"/>
                  </a:cubicBezTo>
                  <a:cubicBezTo>
                    <a:pt x="391" y="471"/>
                    <a:pt x="389" y="471"/>
                    <a:pt x="388" y="471"/>
                  </a:cubicBezTo>
                  <a:cubicBezTo>
                    <a:pt x="385" y="470"/>
                    <a:pt x="381" y="469"/>
                    <a:pt x="378" y="468"/>
                  </a:cubicBezTo>
                  <a:cubicBezTo>
                    <a:pt x="375" y="467"/>
                    <a:pt x="372" y="466"/>
                    <a:pt x="369" y="465"/>
                  </a:cubicBezTo>
                  <a:cubicBezTo>
                    <a:pt x="366" y="465"/>
                    <a:pt x="363" y="464"/>
                    <a:pt x="360" y="463"/>
                  </a:cubicBezTo>
                  <a:cubicBezTo>
                    <a:pt x="356" y="462"/>
                    <a:pt x="353" y="461"/>
                    <a:pt x="349" y="460"/>
                  </a:cubicBezTo>
                  <a:cubicBezTo>
                    <a:pt x="347" y="459"/>
                    <a:pt x="344" y="458"/>
                    <a:pt x="341" y="457"/>
                  </a:cubicBezTo>
                  <a:cubicBezTo>
                    <a:pt x="339" y="456"/>
                    <a:pt x="337" y="456"/>
                    <a:pt x="334" y="455"/>
                  </a:cubicBezTo>
                  <a:cubicBezTo>
                    <a:pt x="332" y="454"/>
                    <a:pt x="330" y="453"/>
                    <a:pt x="328" y="453"/>
                  </a:cubicBezTo>
                  <a:cubicBezTo>
                    <a:pt x="326" y="452"/>
                    <a:pt x="324" y="451"/>
                    <a:pt x="322" y="450"/>
                  </a:cubicBezTo>
                  <a:cubicBezTo>
                    <a:pt x="316" y="448"/>
                    <a:pt x="310" y="446"/>
                    <a:pt x="304" y="443"/>
                  </a:cubicBezTo>
                  <a:cubicBezTo>
                    <a:pt x="302" y="442"/>
                    <a:pt x="301" y="442"/>
                    <a:pt x="299" y="441"/>
                  </a:cubicBezTo>
                  <a:cubicBezTo>
                    <a:pt x="284" y="434"/>
                    <a:pt x="271" y="427"/>
                    <a:pt x="259" y="418"/>
                  </a:cubicBezTo>
                  <a:cubicBezTo>
                    <a:pt x="259" y="418"/>
                    <a:pt x="258" y="418"/>
                    <a:pt x="257" y="417"/>
                  </a:cubicBezTo>
                  <a:cubicBezTo>
                    <a:pt x="255" y="415"/>
                    <a:pt x="253" y="414"/>
                    <a:pt x="251" y="412"/>
                  </a:cubicBezTo>
                  <a:cubicBezTo>
                    <a:pt x="249" y="411"/>
                    <a:pt x="248" y="410"/>
                    <a:pt x="247" y="409"/>
                  </a:cubicBezTo>
                  <a:cubicBezTo>
                    <a:pt x="243" y="405"/>
                    <a:pt x="239" y="401"/>
                    <a:pt x="235" y="397"/>
                  </a:cubicBezTo>
                  <a:cubicBezTo>
                    <a:pt x="233" y="396"/>
                    <a:pt x="232" y="395"/>
                    <a:pt x="231" y="394"/>
                  </a:cubicBezTo>
                  <a:cubicBezTo>
                    <a:pt x="229" y="393"/>
                    <a:pt x="227" y="391"/>
                    <a:pt x="225" y="389"/>
                  </a:cubicBezTo>
                  <a:cubicBezTo>
                    <a:pt x="223" y="388"/>
                    <a:pt x="221" y="386"/>
                    <a:pt x="219" y="384"/>
                  </a:cubicBezTo>
                  <a:cubicBezTo>
                    <a:pt x="216" y="382"/>
                    <a:pt x="214" y="381"/>
                    <a:pt x="212" y="379"/>
                  </a:cubicBezTo>
                  <a:cubicBezTo>
                    <a:pt x="211" y="378"/>
                    <a:pt x="209" y="377"/>
                    <a:pt x="208" y="375"/>
                  </a:cubicBezTo>
                  <a:cubicBezTo>
                    <a:pt x="175" y="349"/>
                    <a:pt x="135" y="320"/>
                    <a:pt x="96" y="294"/>
                  </a:cubicBezTo>
                  <a:cubicBezTo>
                    <a:pt x="96" y="294"/>
                    <a:pt x="96" y="294"/>
                    <a:pt x="96" y="294"/>
                  </a:cubicBezTo>
                  <a:cubicBezTo>
                    <a:pt x="92" y="291"/>
                    <a:pt x="88" y="288"/>
                    <a:pt x="84" y="285"/>
                  </a:cubicBezTo>
                  <a:cubicBezTo>
                    <a:pt x="80" y="283"/>
                    <a:pt x="77" y="280"/>
                    <a:pt x="73" y="278"/>
                  </a:cubicBezTo>
                  <a:cubicBezTo>
                    <a:pt x="71" y="276"/>
                    <a:pt x="68" y="274"/>
                    <a:pt x="66" y="273"/>
                  </a:cubicBezTo>
                  <a:cubicBezTo>
                    <a:pt x="65" y="256"/>
                    <a:pt x="60" y="242"/>
                    <a:pt x="52" y="231"/>
                  </a:cubicBezTo>
                  <a:cubicBezTo>
                    <a:pt x="38" y="211"/>
                    <a:pt x="16" y="198"/>
                    <a:pt x="0" y="186"/>
                  </a:cubicBezTo>
                  <a:cubicBezTo>
                    <a:pt x="10" y="182"/>
                    <a:pt x="22" y="180"/>
                    <a:pt x="38" y="178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41" y="178"/>
                    <a:pt x="41" y="178"/>
                    <a:pt x="42" y="178"/>
                  </a:cubicBezTo>
                  <a:cubicBezTo>
                    <a:pt x="44" y="178"/>
                    <a:pt x="45" y="178"/>
                    <a:pt x="46" y="178"/>
                  </a:cubicBezTo>
                  <a:cubicBezTo>
                    <a:pt x="48" y="178"/>
                    <a:pt x="49" y="178"/>
                    <a:pt x="51" y="179"/>
                  </a:cubicBezTo>
                  <a:cubicBezTo>
                    <a:pt x="52" y="179"/>
                    <a:pt x="53" y="179"/>
                    <a:pt x="54" y="179"/>
                  </a:cubicBezTo>
                  <a:cubicBezTo>
                    <a:pt x="62" y="181"/>
                    <a:pt x="70" y="183"/>
                    <a:pt x="80" y="186"/>
                  </a:cubicBezTo>
                  <a:cubicBezTo>
                    <a:pt x="82" y="187"/>
                    <a:pt x="84" y="188"/>
                    <a:pt x="86" y="189"/>
                  </a:cubicBezTo>
                  <a:cubicBezTo>
                    <a:pt x="87" y="189"/>
                    <a:pt x="88" y="190"/>
                    <a:pt x="90" y="190"/>
                  </a:cubicBezTo>
                  <a:cubicBezTo>
                    <a:pt x="91" y="191"/>
                    <a:pt x="93" y="192"/>
                    <a:pt x="95" y="192"/>
                  </a:cubicBezTo>
                  <a:cubicBezTo>
                    <a:pt x="97" y="193"/>
                    <a:pt x="99" y="194"/>
                    <a:pt x="100" y="195"/>
                  </a:cubicBezTo>
                  <a:cubicBezTo>
                    <a:pt x="101" y="195"/>
                    <a:pt x="101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16" y="207"/>
                    <a:pt x="134" y="218"/>
                    <a:pt x="154" y="229"/>
                  </a:cubicBezTo>
                  <a:cubicBezTo>
                    <a:pt x="251" y="280"/>
                    <a:pt x="405" y="310"/>
                    <a:pt x="428" y="196"/>
                  </a:cubicBezTo>
                  <a:cubicBezTo>
                    <a:pt x="429" y="193"/>
                    <a:pt x="429" y="191"/>
                    <a:pt x="428" y="189"/>
                  </a:cubicBezTo>
                  <a:cubicBezTo>
                    <a:pt x="430" y="180"/>
                    <a:pt x="430" y="171"/>
                    <a:pt x="428" y="163"/>
                  </a:cubicBezTo>
                  <a:cubicBezTo>
                    <a:pt x="428" y="163"/>
                    <a:pt x="428" y="163"/>
                    <a:pt x="428" y="163"/>
                  </a:cubicBezTo>
                  <a:cubicBezTo>
                    <a:pt x="428" y="160"/>
                    <a:pt x="428" y="157"/>
                    <a:pt x="428" y="154"/>
                  </a:cubicBezTo>
                  <a:cubicBezTo>
                    <a:pt x="428" y="153"/>
                    <a:pt x="428" y="153"/>
                    <a:pt x="428" y="152"/>
                  </a:cubicBezTo>
                  <a:cubicBezTo>
                    <a:pt x="428" y="151"/>
                    <a:pt x="428" y="151"/>
                    <a:pt x="427" y="150"/>
                  </a:cubicBezTo>
                  <a:cubicBezTo>
                    <a:pt x="427" y="149"/>
                    <a:pt x="427" y="149"/>
                    <a:pt x="427" y="148"/>
                  </a:cubicBezTo>
                  <a:cubicBezTo>
                    <a:pt x="427" y="147"/>
                    <a:pt x="427" y="147"/>
                    <a:pt x="427" y="146"/>
                  </a:cubicBezTo>
                  <a:cubicBezTo>
                    <a:pt x="426" y="146"/>
                    <a:pt x="426" y="145"/>
                    <a:pt x="426" y="145"/>
                  </a:cubicBezTo>
                  <a:cubicBezTo>
                    <a:pt x="426" y="144"/>
                    <a:pt x="425" y="142"/>
                    <a:pt x="424" y="141"/>
                  </a:cubicBezTo>
                  <a:cubicBezTo>
                    <a:pt x="424" y="140"/>
                    <a:pt x="424" y="140"/>
                    <a:pt x="423" y="139"/>
                  </a:cubicBezTo>
                  <a:cubicBezTo>
                    <a:pt x="423" y="139"/>
                    <a:pt x="423" y="138"/>
                    <a:pt x="422" y="137"/>
                  </a:cubicBezTo>
                  <a:cubicBezTo>
                    <a:pt x="422" y="137"/>
                    <a:pt x="421" y="136"/>
                    <a:pt x="420" y="135"/>
                  </a:cubicBezTo>
                  <a:cubicBezTo>
                    <a:pt x="420" y="134"/>
                    <a:pt x="419" y="134"/>
                    <a:pt x="418" y="133"/>
                  </a:cubicBezTo>
                  <a:cubicBezTo>
                    <a:pt x="418" y="133"/>
                    <a:pt x="417" y="132"/>
                    <a:pt x="417" y="132"/>
                  </a:cubicBezTo>
                  <a:cubicBezTo>
                    <a:pt x="415" y="131"/>
                    <a:pt x="413" y="130"/>
                    <a:pt x="411" y="129"/>
                  </a:cubicBezTo>
                  <a:cubicBezTo>
                    <a:pt x="410" y="128"/>
                    <a:pt x="409" y="128"/>
                    <a:pt x="408" y="127"/>
                  </a:cubicBezTo>
                  <a:cubicBezTo>
                    <a:pt x="403" y="126"/>
                    <a:pt x="397" y="125"/>
                    <a:pt x="390" y="125"/>
                  </a:cubicBezTo>
                  <a:cubicBezTo>
                    <a:pt x="342" y="125"/>
                    <a:pt x="254" y="157"/>
                    <a:pt x="220" y="155"/>
                  </a:cubicBezTo>
                  <a:cubicBezTo>
                    <a:pt x="248" y="123"/>
                    <a:pt x="248" y="123"/>
                    <a:pt x="248" y="123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333" y="79"/>
                    <a:pt x="410" y="61"/>
                    <a:pt x="464" y="53"/>
                  </a:cubicBezTo>
                  <a:cubicBezTo>
                    <a:pt x="541" y="42"/>
                    <a:pt x="566" y="0"/>
                    <a:pt x="594" y="148"/>
                  </a:cubicBezTo>
                  <a:cubicBezTo>
                    <a:pt x="621" y="297"/>
                    <a:pt x="682" y="329"/>
                    <a:pt x="730" y="361"/>
                  </a:cubicBezTo>
                  <a:cubicBezTo>
                    <a:pt x="779" y="394"/>
                    <a:pt x="841" y="538"/>
                    <a:pt x="832" y="5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86469AEA-7511-41DC-A011-88DD8174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197122"/>
              <a:ext cx="964074" cy="677360"/>
            </a:xfrm>
            <a:custGeom>
              <a:avLst/>
              <a:gdLst>
                <a:gd name="T0" fmla="*/ 462 w 538"/>
                <a:gd name="T1" fmla="*/ 0 h 378"/>
                <a:gd name="T2" fmla="*/ 0 w 538"/>
                <a:gd name="T3" fmla="*/ 245 h 378"/>
                <a:gd name="T4" fmla="*/ 0 w 538"/>
                <a:gd name="T5" fmla="*/ 378 h 378"/>
                <a:gd name="T6" fmla="*/ 538 w 538"/>
                <a:gd name="T7" fmla="*/ 100 h 378"/>
                <a:gd name="T8" fmla="*/ 462 w 538"/>
                <a:gd name="T9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378">
                  <a:moveTo>
                    <a:pt x="462" y="0"/>
                  </a:moveTo>
                  <a:lnTo>
                    <a:pt x="0" y="245"/>
                  </a:lnTo>
                  <a:lnTo>
                    <a:pt x="0" y="378"/>
                  </a:lnTo>
                  <a:lnTo>
                    <a:pt x="538" y="100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A828F27C-2D7F-4EC9-819B-5E2594908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376318"/>
              <a:ext cx="2331338" cy="3436976"/>
            </a:xfrm>
            <a:custGeom>
              <a:avLst/>
              <a:gdLst>
                <a:gd name="T0" fmla="*/ 692 w 692"/>
                <a:gd name="T1" fmla="*/ 543 h 1021"/>
                <a:gd name="T2" fmla="*/ 692 w 692"/>
                <a:gd name="T3" fmla="*/ 1021 h 1021"/>
                <a:gd name="T4" fmla="*/ 529 w 692"/>
                <a:gd name="T5" fmla="*/ 922 h 1021"/>
                <a:gd name="T6" fmla="*/ 267 w 692"/>
                <a:gd name="T7" fmla="*/ 862 h 1021"/>
                <a:gd name="T8" fmla="*/ 222 w 692"/>
                <a:gd name="T9" fmla="*/ 855 h 1021"/>
                <a:gd name="T10" fmla="*/ 85 w 692"/>
                <a:gd name="T11" fmla="*/ 506 h 1021"/>
                <a:gd name="T12" fmla="*/ 0 w 692"/>
                <a:gd name="T13" fmla="*/ 148 h 1021"/>
                <a:gd name="T14" fmla="*/ 95 w 692"/>
                <a:gd name="T15" fmla="*/ 99 h 1021"/>
                <a:gd name="T16" fmla="*/ 183 w 692"/>
                <a:gd name="T17" fmla="*/ 54 h 1021"/>
                <a:gd name="T18" fmla="*/ 263 w 692"/>
                <a:gd name="T19" fmla="*/ 13 h 1021"/>
                <a:gd name="T20" fmla="*/ 286 w 692"/>
                <a:gd name="T21" fmla="*/ 0 h 1021"/>
                <a:gd name="T22" fmla="*/ 286 w 692"/>
                <a:gd name="T23" fmla="*/ 0 h 1021"/>
                <a:gd name="T24" fmla="*/ 286 w 692"/>
                <a:gd name="T25" fmla="*/ 0 h 1021"/>
                <a:gd name="T26" fmla="*/ 292 w 692"/>
                <a:gd name="T27" fmla="*/ 7 h 1021"/>
                <a:gd name="T28" fmla="*/ 692 w 692"/>
                <a:gd name="T29" fmla="*/ 543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2" h="1021">
                  <a:moveTo>
                    <a:pt x="692" y="543"/>
                  </a:moveTo>
                  <a:cubicBezTo>
                    <a:pt x="692" y="1021"/>
                    <a:pt x="692" y="1021"/>
                    <a:pt x="692" y="1021"/>
                  </a:cubicBezTo>
                  <a:cubicBezTo>
                    <a:pt x="681" y="1000"/>
                    <a:pt x="644" y="961"/>
                    <a:pt x="529" y="922"/>
                  </a:cubicBezTo>
                  <a:cubicBezTo>
                    <a:pt x="467" y="901"/>
                    <a:pt x="382" y="880"/>
                    <a:pt x="267" y="862"/>
                  </a:cubicBezTo>
                  <a:cubicBezTo>
                    <a:pt x="252" y="860"/>
                    <a:pt x="238" y="857"/>
                    <a:pt x="222" y="855"/>
                  </a:cubicBezTo>
                  <a:cubicBezTo>
                    <a:pt x="164" y="741"/>
                    <a:pt x="118" y="618"/>
                    <a:pt x="85" y="506"/>
                  </a:cubicBezTo>
                  <a:cubicBezTo>
                    <a:pt x="24" y="308"/>
                    <a:pt x="0" y="148"/>
                    <a:pt x="0" y="148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263" y="13"/>
                    <a:pt x="263" y="13"/>
                    <a:pt x="263" y="13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8" y="2"/>
                    <a:pt x="290" y="5"/>
                    <a:pt x="292" y="7"/>
                  </a:cubicBezTo>
                  <a:cubicBezTo>
                    <a:pt x="354" y="77"/>
                    <a:pt x="539" y="303"/>
                    <a:pt x="692" y="543"/>
                  </a:cubicBezTo>
                  <a:close/>
                </a:path>
              </a:pathLst>
            </a:custGeom>
            <a:gradFill>
              <a:gsLst>
                <a:gs pos="0">
                  <a:srgbClr val="0A2DDB"/>
                </a:gs>
                <a:gs pos="83000">
                  <a:srgbClr val="3E04A9"/>
                </a:gs>
              </a:gsLst>
              <a:lin ang="13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3CEFFA90-EB51-41A6-8D88-DC1FC480C0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557306"/>
              <a:ext cx="1782999" cy="2922684"/>
            </a:xfrm>
            <a:custGeom>
              <a:avLst/>
              <a:gdLst>
                <a:gd name="T0" fmla="*/ 529 w 529"/>
                <a:gd name="T1" fmla="*/ 868 h 868"/>
                <a:gd name="T2" fmla="*/ 267 w 529"/>
                <a:gd name="T3" fmla="*/ 808 h 868"/>
                <a:gd name="T4" fmla="*/ 222 w 529"/>
                <a:gd name="T5" fmla="*/ 801 h 868"/>
                <a:gd name="T6" fmla="*/ 85 w 529"/>
                <a:gd name="T7" fmla="*/ 452 h 868"/>
                <a:gd name="T8" fmla="*/ 0 w 529"/>
                <a:gd name="T9" fmla="*/ 94 h 868"/>
                <a:gd name="T10" fmla="*/ 95 w 529"/>
                <a:gd name="T11" fmla="*/ 45 h 868"/>
                <a:gd name="T12" fmla="*/ 183 w 529"/>
                <a:gd name="T13" fmla="*/ 0 h 868"/>
                <a:gd name="T14" fmla="*/ 194 w 529"/>
                <a:gd name="T15" fmla="*/ 1 h 868"/>
                <a:gd name="T16" fmla="*/ 315 w 529"/>
                <a:gd name="T17" fmla="*/ 378 h 868"/>
                <a:gd name="T18" fmla="*/ 315 w 529"/>
                <a:gd name="T19" fmla="*/ 421 h 868"/>
                <a:gd name="T20" fmla="*/ 508 w 529"/>
                <a:gd name="T21" fmla="*/ 855 h 868"/>
                <a:gd name="T22" fmla="*/ 529 w 529"/>
                <a:gd name="T23" fmla="*/ 868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9" h="868">
                  <a:moveTo>
                    <a:pt x="529" y="868"/>
                  </a:moveTo>
                  <a:cubicBezTo>
                    <a:pt x="467" y="847"/>
                    <a:pt x="382" y="826"/>
                    <a:pt x="267" y="808"/>
                  </a:cubicBezTo>
                  <a:cubicBezTo>
                    <a:pt x="252" y="806"/>
                    <a:pt x="238" y="803"/>
                    <a:pt x="222" y="801"/>
                  </a:cubicBezTo>
                  <a:cubicBezTo>
                    <a:pt x="164" y="687"/>
                    <a:pt x="118" y="564"/>
                    <a:pt x="85" y="452"/>
                  </a:cubicBezTo>
                  <a:cubicBezTo>
                    <a:pt x="24" y="254"/>
                    <a:pt x="0" y="94"/>
                    <a:pt x="0" y="94"/>
                  </a:cubicBezTo>
                  <a:cubicBezTo>
                    <a:pt x="95" y="45"/>
                    <a:pt x="95" y="45"/>
                    <a:pt x="95" y="45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87" y="0"/>
                    <a:pt x="190" y="0"/>
                    <a:pt x="194" y="1"/>
                  </a:cubicBezTo>
                  <a:cubicBezTo>
                    <a:pt x="194" y="1"/>
                    <a:pt x="315" y="244"/>
                    <a:pt x="315" y="378"/>
                  </a:cubicBezTo>
                  <a:cubicBezTo>
                    <a:pt x="315" y="392"/>
                    <a:pt x="315" y="406"/>
                    <a:pt x="315" y="421"/>
                  </a:cubicBezTo>
                  <a:cubicBezTo>
                    <a:pt x="311" y="551"/>
                    <a:pt x="307" y="720"/>
                    <a:pt x="508" y="855"/>
                  </a:cubicBezTo>
                  <a:cubicBezTo>
                    <a:pt x="515" y="859"/>
                    <a:pt x="522" y="864"/>
                    <a:pt x="529" y="868"/>
                  </a:cubicBezTo>
                  <a:close/>
                </a:path>
              </a:pathLst>
            </a:custGeom>
            <a:gradFill>
              <a:gsLst>
                <a:gs pos="100000">
                  <a:srgbClr val="5936E0"/>
                </a:gs>
                <a:gs pos="44000">
                  <a:srgbClr val="371DBD"/>
                </a:gs>
              </a:gsLst>
              <a:lin ang="13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2ACAA286-8EC7-477A-B799-85B6B23E638D}"/>
                </a:ext>
              </a:extLst>
            </p:cNvPr>
            <p:cNvSpPr/>
            <p:nvPr/>
          </p:nvSpPr>
          <p:spPr>
            <a:xfrm rot="20923453">
              <a:off x="6655548" y="-439156"/>
              <a:ext cx="5488008" cy="1037277"/>
            </a:xfrm>
            <a:custGeom>
              <a:avLst/>
              <a:gdLst>
                <a:gd name="connsiteX0" fmla="*/ 584535 w 5488008"/>
                <a:gd name="connsiteY0" fmla="*/ 0 h 1037277"/>
                <a:gd name="connsiteX1" fmla="*/ 5488008 w 5488008"/>
                <a:gd name="connsiteY1" fmla="*/ 977656 h 1037277"/>
                <a:gd name="connsiteX2" fmla="*/ 5476121 w 5488008"/>
                <a:gd name="connsiteY2" fmla="*/ 1037276 h 1037277"/>
                <a:gd name="connsiteX3" fmla="*/ 0 w 5488008"/>
                <a:gd name="connsiteY3" fmla="*/ 1037277 h 1037277"/>
                <a:gd name="connsiteX4" fmla="*/ 35107 w 5488008"/>
                <a:gd name="connsiteY4" fmla="*/ 912868 h 1037277"/>
                <a:gd name="connsiteX5" fmla="*/ 584535 w 5488008"/>
                <a:gd name="connsiteY5" fmla="*/ 0 h 103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8008" h="1037277">
                  <a:moveTo>
                    <a:pt x="584535" y="0"/>
                  </a:moveTo>
                  <a:lnTo>
                    <a:pt x="5488008" y="977656"/>
                  </a:lnTo>
                  <a:lnTo>
                    <a:pt x="5476121" y="1037276"/>
                  </a:lnTo>
                  <a:lnTo>
                    <a:pt x="0" y="1037277"/>
                  </a:lnTo>
                  <a:lnTo>
                    <a:pt x="35107" y="912868"/>
                  </a:lnTo>
                  <a:cubicBezTo>
                    <a:pt x="217952" y="337066"/>
                    <a:pt x="584535" y="0"/>
                    <a:pt x="584535" y="0"/>
                  </a:cubicBezTo>
                  <a:close/>
                </a:path>
              </a:pathLst>
            </a:custGeom>
            <a:gradFill>
              <a:gsLst>
                <a:gs pos="0">
                  <a:srgbClr val="7CEFD8"/>
                </a:gs>
                <a:gs pos="83000">
                  <a:srgbClr val="6672E4"/>
                </a:gs>
              </a:gsLst>
              <a:lin ang="24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2" name="Rectangle: Rounded Corners 12">
            <a:extLst>
              <a:ext uri="{FF2B5EF4-FFF2-40B4-BE49-F238E27FC236}">
                <a16:creationId xmlns:a16="http://schemas.microsoft.com/office/drawing/2014/main" id="{DA5484EF-D038-0C45-BC83-065926917C00}"/>
              </a:ext>
            </a:extLst>
          </p:cNvPr>
          <p:cNvSpPr/>
          <p:nvPr/>
        </p:nvSpPr>
        <p:spPr>
          <a:xfrm>
            <a:off x="492056" y="5574572"/>
            <a:ext cx="443592" cy="232296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: Rounded Corners 12">
            <a:extLst>
              <a:ext uri="{FF2B5EF4-FFF2-40B4-BE49-F238E27FC236}">
                <a16:creationId xmlns:a16="http://schemas.microsoft.com/office/drawing/2014/main" id="{6AC6556A-501B-4948-AB42-6C715989E7D4}"/>
              </a:ext>
            </a:extLst>
          </p:cNvPr>
          <p:cNvSpPr/>
          <p:nvPr/>
        </p:nvSpPr>
        <p:spPr>
          <a:xfrm>
            <a:off x="510359" y="4818265"/>
            <a:ext cx="443592" cy="232296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5D64704-F4A3-B247-B23A-ECCF2D4A7DD5}"/>
              </a:ext>
            </a:extLst>
          </p:cNvPr>
          <p:cNvSpPr/>
          <p:nvPr/>
        </p:nvSpPr>
        <p:spPr>
          <a:xfrm>
            <a:off x="1159597" y="4814843"/>
            <a:ext cx="3952727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i="1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rPr>
              <a:t>Predicting Employee turnover with Naïve Bayes machine learning model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FE04756-59E8-2548-A222-30DBA9AD24BA}"/>
              </a:ext>
            </a:extLst>
          </p:cNvPr>
          <p:cNvSpPr/>
          <p:nvPr/>
        </p:nvSpPr>
        <p:spPr>
          <a:xfrm>
            <a:off x="1114918" y="5574059"/>
            <a:ext cx="3536195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i="1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rPr>
              <a:t>Conclusion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3CF02AC-B532-3A40-986C-A96C2F084F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23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52"/>
    </mc:Choice>
    <mc:Fallback>
      <p:transition spd="slow" advTm="14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121">
            <a:extLst>
              <a:ext uri="{FF2B5EF4-FFF2-40B4-BE49-F238E27FC236}">
                <a16:creationId xmlns:a16="http://schemas.microsoft.com/office/drawing/2014/main" id="{470070FC-19D0-4354-9BC9-608A5DC449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3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57" t="809" r="4361" b="5887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2895600"/>
              <a:gd name="connsiteX1" fmla="*/ 12192000 w 12192000"/>
              <a:gd name="connsiteY1" fmla="*/ 0 h 2895600"/>
              <a:gd name="connsiteX2" fmla="*/ 12192000 w 12192000"/>
              <a:gd name="connsiteY2" fmla="*/ 2895600 h 2895600"/>
              <a:gd name="connsiteX3" fmla="*/ 0 w 12192000"/>
              <a:gd name="connsiteY3" fmla="*/ 289560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95600">
                <a:moveTo>
                  <a:pt x="0" y="0"/>
                </a:moveTo>
                <a:lnTo>
                  <a:pt x="12192000" y="0"/>
                </a:lnTo>
                <a:lnTo>
                  <a:pt x="12192000" y="2895600"/>
                </a:lnTo>
                <a:lnTo>
                  <a:pt x="0" y="2895600"/>
                </a:lnTo>
                <a:close/>
              </a:path>
            </a:pathLst>
          </a:custGeom>
        </p:spPr>
      </p:pic>
      <p:sp>
        <p:nvSpPr>
          <p:cNvPr id="123" name="Rectangle 122">
            <a:extLst>
              <a:ext uri="{FF2B5EF4-FFF2-40B4-BE49-F238E27FC236}">
                <a16:creationId xmlns:a16="http://schemas.microsoft.com/office/drawing/2014/main" id="{C9C2C56A-C4D4-4578-84E9-27FD62603E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AEF5FE-6C45-4BF6-9676-571742C3CDD7}"/>
              </a:ext>
            </a:extLst>
          </p:cNvPr>
          <p:cNvSpPr txBox="1"/>
          <p:nvPr/>
        </p:nvSpPr>
        <p:spPr>
          <a:xfrm>
            <a:off x="322287" y="260086"/>
            <a:ext cx="6237539" cy="5336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</a:pPr>
            <a:r>
              <a:rPr lang="en-US" sz="44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Workforce Overview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704BA3-593E-4519-9139-4E1D86366677}"/>
              </a:ext>
            </a:extLst>
          </p:cNvPr>
          <p:cNvSpPr txBox="1"/>
          <p:nvPr/>
        </p:nvSpPr>
        <p:spPr>
          <a:xfrm>
            <a:off x="4453458" y="1227906"/>
            <a:ext cx="242797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EMPLOYEES ARE MOTIVATED BY: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BB415A0-39A4-4597-926D-819C33316679}"/>
              </a:ext>
            </a:extLst>
          </p:cNvPr>
          <p:cNvGrpSpPr/>
          <p:nvPr/>
        </p:nvGrpSpPr>
        <p:grpSpPr>
          <a:xfrm>
            <a:off x="4490387" y="2034832"/>
            <a:ext cx="3075334" cy="3827676"/>
            <a:chOff x="4711392" y="2125063"/>
            <a:chExt cx="3075333" cy="3827676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6E4AB604-CF34-4776-BFF1-9AD3477F593C}"/>
                </a:ext>
              </a:extLst>
            </p:cNvPr>
            <p:cNvGrpSpPr/>
            <p:nvPr/>
          </p:nvGrpSpPr>
          <p:grpSpPr>
            <a:xfrm>
              <a:off x="4719329" y="2125063"/>
              <a:ext cx="3067396" cy="492443"/>
              <a:chOff x="5063285" y="2128413"/>
              <a:chExt cx="3067396" cy="492443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267E4A54-8A0F-43A0-AA7D-F508F05BB2EF}"/>
                  </a:ext>
                </a:extLst>
              </p:cNvPr>
              <p:cNvSpPr/>
              <p:nvPr/>
            </p:nvSpPr>
            <p:spPr>
              <a:xfrm>
                <a:off x="5642387" y="2128413"/>
                <a:ext cx="2488294" cy="49244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Lorem Ipsum is simply dummy text of typesetting industry. </a:t>
                </a:r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B97B3C9-EBC6-4C92-9F0A-E28F4EF7A5EA}"/>
                  </a:ext>
                </a:extLst>
              </p:cNvPr>
              <p:cNvGrpSpPr/>
              <p:nvPr/>
            </p:nvGrpSpPr>
            <p:grpSpPr>
              <a:xfrm>
                <a:off x="5063285" y="2201597"/>
                <a:ext cx="330200" cy="346075"/>
                <a:chOff x="2686050" y="2895601"/>
                <a:chExt cx="330200" cy="346075"/>
              </a:xfrm>
            </p:grpSpPr>
            <p:sp>
              <p:nvSpPr>
                <p:cNvPr id="52" name="Oval 309">
                  <a:extLst>
                    <a:ext uri="{FF2B5EF4-FFF2-40B4-BE49-F238E27FC236}">
                      <a16:creationId xmlns:a16="http://schemas.microsoft.com/office/drawing/2014/main" id="{00D7C237-71FC-445A-9F26-101C7B72A6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09875" y="2895601"/>
                  <a:ext cx="82550" cy="8255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3" name="Freeform 310">
                  <a:extLst>
                    <a:ext uri="{FF2B5EF4-FFF2-40B4-BE49-F238E27FC236}">
                      <a16:creationId xmlns:a16="http://schemas.microsoft.com/office/drawing/2014/main" id="{66875E49-12B2-4689-93D2-F6C3DFA574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888" y="2978151"/>
                  <a:ext cx="134938" cy="66675"/>
                </a:xfrm>
                <a:custGeom>
                  <a:avLst/>
                  <a:gdLst>
                    <a:gd name="T0" fmla="*/ 36 w 36"/>
                    <a:gd name="T1" fmla="*/ 18 h 18"/>
                    <a:gd name="T2" fmla="*/ 0 w 36"/>
                    <a:gd name="T3" fmla="*/ 18 h 18"/>
                    <a:gd name="T4" fmla="*/ 18 w 36"/>
                    <a:gd name="T5" fmla="*/ 0 h 18"/>
                    <a:gd name="T6" fmla="*/ 36 w 36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36" y="18"/>
                      </a:move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8"/>
                        <a:pt x="8" y="0"/>
                        <a:pt x="18" y="0"/>
                      </a:cubicBezTo>
                      <a:cubicBezTo>
                        <a:pt x="28" y="0"/>
                        <a:pt x="36" y="8"/>
                        <a:pt x="36" y="18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4" name="Oval 311">
                  <a:extLst>
                    <a:ext uri="{FF2B5EF4-FFF2-40B4-BE49-F238E27FC236}">
                      <a16:creationId xmlns:a16="http://schemas.microsoft.com/office/drawing/2014/main" id="{79E812C8-6A14-42FA-B983-56B6F73034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08275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5" name="Freeform 312">
                  <a:extLst>
                    <a:ext uri="{FF2B5EF4-FFF2-40B4-BE49-F238E27FC236}">
                      <a16:creationId xmlns:a16="http://schemas.microsoft.com/office/drawing/2014/main" id="{6EE140AE-95E2-42D6-8343-EED0E01B8E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86050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6" name="Oval 313">
                  <a:extLst>
                    <a:ext uri="{FF2B5EF4-FFF2-40B4-BE49-F238E27FC236}">
                      <a16:creationId xmlns:a16="http://schemas.microsoft.com/office/drawing/2014/main" id="{A91A4C56-03CB-4D67-8CD8-FC29B3A2B6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33700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7" name="Freeform 314">
                  <a:extLst>
                    <a:ext uri="{FF2B5EF4-FFF2-40B4-BE49-F238E27FC236}">
                      <a16:creationId xmlns:a16="http://schemas.microsoft.com/office/drawing/2014/main" id="{4BF4DB61-E50C-4659-B315-21BF743FF7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1475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8" name="Oval 315">
                  <a:extLst>
                    <a:ext uri="{FF2B5EF4-FFF2-40B4-BE49-F238E27FC236}">
                      <a16:creationId xmlns:a16="http://schemas.microsoft.com/office/drawing/2014/main" id="{263D783B-3857-4E55-A551-6655D8DDA10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33700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9" name="Freeform 316">
                  <a:extLst>
                    <a:ext uri="{FF2B5EF4-FFF2-40B4-BE49-F238E27FC236}">
                      <a16:creationId xmlns:a16="http://schemas.microsoft.com/office/drawing/2014/main" id="{E46D5622-D664-481B-8902-70C961FAFD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1475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60" name="Oval 317">
                  <a:extLst>
                    <a:ext uri="{FF2B5EF4-FFF2-40B4-BE49-F238E27FC236}">
                      <a16:creationId xmlns:a16="http://schemas.microsoft.com/office/drawing/2014/main" id="{5BDC2AA3-8653-47C6-9CF7-2579486BFF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20988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61" name="Freeform 318">
                  <a:extLst>
                    <a:ext uri="{FF2B5EF4-FFF2-40B4-BE49-F238E27FC236}">
                      <a16:creationId xmlns:a16="http://schemas.microsoft.com/office/drawing/2014/main" id="{3A66D3FE-E235-4203-A19F-BC38BF7A6C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98763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62" name="Freeform 319">
                  <a:extLst>
                    <a:ext uri="{FF2B5EF4-FFF2-40B4-BE49-F238E27FC236}">
                      <a16:creationId xmlns:a16="http://schemas.microsoft.com/office/drawing/2014/main" id="{6C51C0E5-2DAE-4DE1-BAE4-8E0D932D99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38438" y="3074988"/>
                  <a:ext cx="225425" cy="15875"/>
                </a:xfrm>
                <a:custGeom>
                  <a:avLst/>
                  <a:gdLst>
                    <a:gd name="T0" fmla="*/ 0 w 142"/>
                    <a:gd name="T1" fmla="*/ 10 h 10"/>
                    <a:gd name="T2" fmla="*/ 0 w 142"/>
                    <a:gd name="T3" fmla="*/ 0 h 10"/>
                    <a:gd name="T4" fmla="*/ 142 w 142"/>
                    <a:gd name="T5" fmla="*/ 0 h 10"/>
                    <a:gd name="T6" fmla="*/ 142 w 142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2" h="10">
                      <a:moveTo>
                        <a:pt x="0" y="10"/>
                      </a:moveTo>
                      <a:lnTo>
                        <a:pt x="0" y="0"/>
                      </a:lnTo>
                      <a:lnTo>
                        <a:pt x="142" y="0"/>
                      </a:lnTo>
                      <a:lnTo>
                        <a:pt x="142" y="10"/>
                      </a:ln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63" name="Line 320">
                  <a:extLst>
                    <a:ext uri="{FF2B5EF4-FFF2-40B4-BE49-F238E27FC236}">
                      <a16:creationId xmlns:a16="http://schemas.microsoft.com/office/drawing/2014/main" id="{FED6DFE8-0963-48D1-9BAA-53772F0EA83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851150" y="3044826"/>
                  <a:ext cx="0" cy="46038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EF34A4EB-3F1D-46DA-8918-F39703249E85}"/>
                </a:ext>
              </a:extLst>
            </p:cNvPr>
            <p:cNvGrpSpPr/>
            <p:nvPr/>
          </p:nvGrpSpPr>
          <p:grpSpPr>
            <a:xfrm>
              <a:off x="4711392" y="3113161"/>
              <a:ext cx="3075333" cy="492443"/>
              <a:chOff x="5055348" y="2856123"/>
              <a:chExt cx="3075333" cy="492443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136D759-25F2-4CF2-9BE6-769681C37E48}"/>
                  </a:ext>
                </a:extLst>
              </p:cNvPr>
              <p:cNvGrpSpPr/>
              <p:nvPr/>
            </p:nvGrpSpPr>
            <p:grpSpPr>
              <a:xfrm>
                <a:off x="5055348" y="2929307"/>
                <a:ext cx="346075" cy="346075"/>
                <a:chOff x="3398838" y="2895601"/>
                <a:chExt cx="346075" cy="346075"/>
              </a:xfrm>
            </p:grpSpPr>
            <p:sp>
              <p:nvSpPr>
                <p:cNvPr id="16" name="Freeform 49">
                  <a:extLst>
                    <a:ext uri="{FF2B5EF4-FFF2-40B4-BE49-F238E27FC236}">
                      <a16:creationId xmlns:a16="http://schemas.microsoft.com/office/drawing/2014/main" id="{56CCB68B-57D2-49CC-B61F-363F0FF3AD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98838" y="2986089"/>
                  <a:ext cx="82550" cy="58738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" name="Freeform 50">
                  <a:extLst>
                    <a:ext uri="{FF2B5EF4-FFF2-40B4-BE49-F238E27FC236}">
                      <a16:creationId xmlns:a16="http://schemas.microsoft.com/office/drawing/2014/main" id="{67F96EFD-DA55-4AD5-BA45-4313C3E981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67101" y="2986089"/>
                  <a:ext cx="82550" cy="58738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8" name="Oval 51">
                  <a:extLst>
                    <a:ext uri="{FF2B5EF4-FFF2-40B4-BE49-F238E27FC236}">
                      <a16:creationId xmlns:a16="http://schemas.microsoft.com/office/drawing/2014/main" id="{F372C151-C001-4280-B771-9A239086CCF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29001" y="2895601"/>
                  <a:ext cx="90488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9" name="Freeform 52">
                  <a:extLst>
                    <a:ext uri="{FF2B5EF4-FFF2-40B4-BE49-F238E27FC236}">
                      <a16:creationId xmlns:a16="http://schemas.microsoft.com/office/drawing/2014/main" id="{D3FA7893-F8A0-4F72-ACCF-CF4CE6E4B9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29001" y="2928939"/>
                  <a:ext cx="90488" cy="14288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0" name="Freeform 53">
                  <a:extLst>
                    <a:ext uri="{FF2B5EF4-FFF2-40B4-BE49-F238E27FC236}">
                      <a16:creationId xmlns:a16="http://schemas.microsoft.com/office/drawing/2014/main" id="{C017CF38-81FD-491D-9BA4-35D01D4D42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94101" y="2986089"/>
                  <a:ext cx="82550" cy="58738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1" name="Freeform 54">
                  <a:extLst>
                    <a:ext uri="{FF2B5EF4-FFF2-40B4-BE49-F238E27FC236}">
                      <a16:creationId xmlns:a16="http://schemas.microsoft.com/office/drawing/2014/main" id="{99433936-BA1A-40A3-959B-047AFFF78F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62363" y="2986089"/>
                  <a:ext cx="82550" cy="58738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2" name="Oval 55">
                  <a:extLst>
                    <a:ext uri="{FF2B5EF4-FFF2-40B4-BE49-F238E27FC236}">
                      <a16:creationId xmlns:a16="http://schemas.microsoft.com/office/drawing/2014/main" id="{BDA2F5A8-B23C-499E-9267-3DC7A37FA7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24263" y="2895601"/>
                  <a:ext cx="90488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3" name="Freeform 56">
                  <a:extLst>
                    <a:ext uri="{FF2B5EF4-FFF2-40B4-BE49-F238E27FC236}">
                      <a16:creationId xmlns:a16="http://schemas.microsoft.com/office/drawing/2014/main" id="{099EF59E-5EEF-46B5-962D-A5FD94EA51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24263" y="2928939"/>
                  <a:ext cx="90488" cy="14288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4" name="Freeform 57">
                  <a:extLst>
                    <a:ext uri="{FF2B5EF4-FFF2-40B4-BE49-F238E27FC236}">
                      <a16:creationId xmlns:a16="http://schemas.microsoft.com/office/drawing/2014/main" id="{FCE54361-37E3-4F52-B33F-6FAA345B48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97263" y="3181351"/>
                  <a:ext cx="82550" cy="60325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Freeform 58">
                  <a:extLst>
                    <a:ext uri="{FF2B5EF4-FFF2-40B4-BE49-F238E27FC236}">
                      <a16:creationId xmlns:a16="http://schemas.microsoft.com/office/drawing/2014/main" id="{78645E47-D178-4E95-8459-77D1D8FF64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63938" y="3181351"/>
                  <a:ext cx="82550" cy="60325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6" name="Oval 59">
                  <a:extLst>
                    <a:ext uri="{FF2B5EF4-FFF2-40B4-BE49-F238E27FC236}">
                      <a16:creationId xmlns:a16="http://schemas.microsoft.com/office/drawing/2014/main" id="{7854B272-51DE-4F9C-A5CA-3532EA082A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27426" y="3090864"/>
                  <a:ext cx="88900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7" name="Freeform 60">
                  <a:extLst>
                    <a:ext uri="{FF2B5EF4-FFF2-40B4-BE49-F238E27FC236}">
                      <a16:creationId xmlns:a16="http://schemas.microsoft.com/office/drawing/2014/main" id="{814DA909-0D02-4070-A399-CC0263BE57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27426" y="3124201"/>
                  <a:ext cx="88900" cy="15875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8" name="Line 61">
                  <a:extLst>
                    <a:ext uri="{FF2B5EF4-FFF2-40B4-BE49-F238E27FC236}">
                      <a16:creationId xmlns:a16="http://schemas.microsoft.com/office/drawing/2014/main" id="{5899F489-EDA7-4EC2-826F-95D6DBC7656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451226" y="3074989"/>
                  <a:ext cx="38100" cy="38100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9" name="Line 62">
                  <a:extLst>
                    <a:ext uri="{FF2B5EF4-FFF2-40B4-BE49-F238E27FC236}">
                      <a16:creationId xmlns:a16="http://schemas.microsoft.com/office/drawing/2014/main" id="{83CCE497-C8F7-4970-AE29-490A81B267C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654426" y="3074989"/>
                  <a:ext cx="38100" cy="38100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D600301E-404F-4763-892B-EE1C3109F4D3}"/>
                  </a:ext>
                </a:extLst>
              </p:cNvPr>
              <p:cNvSpPr/>
              <p:nvPr/>
            </p:nvSpPr>
            <p:spPr>
              <a:xfrm>
                <a:off x="5642387" y="2856123"/>
                <a:ext cx="2488294" cy="49244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Lorem Ipsum is simply dummy text of typesetting industry. </a:t>
                </a:r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7375CECE-C8C6-426B-9A8C-EB696D69F141}"/>
                </a:ext>
              </a:extLst>
            </p:cNvPr>
            <p:cNvGrpSpPr/>
            <p:nvPr/>
          </p:nvGrpSpPr>
          <p:grpSpPr>
            <a:xfrm>
              <a:off x="4719329" y="4101260"/>
              <a:ext cx="3067396" cy="492443"/>
              <a:chOff x="5063285" y="3639850"/>
              <a:chExt cx="3067396" cy="492443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6974775F-B291-4B53-B461-88835C383ED5}"/>
                  </a:ext>
                </a:extLst>
              </p:cNvPr>
              <p:cNvGrpSpPr/>
              <p:nvPr/>
            </p:nvGrpSpPr>
            <p:grpSpPr>
              <a:xfrm>
                <a:off x="5063285" y="3728115"/>
                <a:ext cx="330200" cy="315913"/>
                <a:chOff x="4127500" y="2909888"/>
                <a:chExt cx="330200" cy="315913"/>
              </a:xfrm>
            </p:grpSpPr>
            <p:sp>
              <p:nvSpPr>
                <p:cNvPr id="42" name="Oval 268">
                  <a:extLst>
                    <a:ext uri="{FF2B5EF4-FFF2-40B4-BE49-F238E27FC236}">
                      <a16:creationId xmlns:a16="http://schemas.microsoft.com/office/drawing/2014/main" id="{FE9D5F51-D5BF-438E-8442-591451564E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9725" y="3060701"/>
                  <a:ext cx="76200" cy="74613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3" name="Freeform 269">
                  <a:extLst>
                    <a:ext uri="{FF2B5EF4-FFF2-40B4-BE49-F238E27FC236}">
                      <a16:creationId xmlns:a16="http://schemas.microsoft.com/office/drawing/2014/main" id="{4514A40D-D6F0-4AD6-9605-37581D312E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7500" y="3135313"/>
                  <a:ext cx="109538" cy="60325"/>
                </a:xfrm>
                <a:custGeom>
                  <a:avLst/>
                  <a:gdLst>
                    <a:gd name="T0" fmla="*/ 22 w 29"/>
                    <a:gd name="T1" fmla="*/ 16 h 16"/>
                    <a:gd name="T2" fmla="*/ 0 w 29"/>
                    <a:gd name="T3" fmla="*/ 16 h 16"/>
                    <a:gd name="T4" fmla="*/ 16 w 29"/>
                    <a:gd name="T5" fmla="*/ 0 h 16"/>
                    <a:gd name="T6" fmla="*/ 29 w 29"/>
                    <a:gd name="T7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6">
                      <a:moveTo>
                        <a:pt x="22" y="16"/>
                      </a:move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7"/>
                        <a:pt x="7" y="0"/>
                        <a:pt x="16" y="0"/>
                      </a:cubicBezTo>
                      <a:cubicBezTo>
                        <a:pt x="21" y="0"/>
                        <a:pt x="26" y="3"/>
                        <a:pt x="29" y="7"/>
                      </a:cubicBez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4" name="Oval 270">
                  <a:extLst>
                    <a:ext uri="{FF2B5EF4-FFF2-40B4-BE49-F238E27FC236}">
                      <a16:creationId xmlns:a16="http://schemas.microsoft.com/office/drawing/2014/main" id="{B605F216-E7D2-42D4-8BCF-4B68365DD5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60863" y="3060701"/>
                  <a:ext cx="74613" cy="74613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5" name="Freeform 271">
                  <a:extLst>
                    <a:ext uri="{FF2B5EF4-FFF2-40B4-BE49-F238E27FC236}">
                      <a16:creationId xmlns:a16="http://schemas.microsoft.com/office/drawing/2014/main" id="{7221B60C-9DC7-49BE-9845-B55F67481A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49750" y="3135313"/>
                  <a:ext cx="107950" cy="60325"/>
                </a:xfrm>
                <a:custGeom>
                  <a:avLst/>
                  <a:gdLst>
                    <a:gd name="T0" fmla="*/ 0 w 29"/>
                    <a:gd name="T1" fmla="*/ 7 h 16"/>
                    <a:gd name="T2" fmla="*/ 13 w 29"/>
                    <a:gd name="T3" fmla="*/ 0 h 16"/>
                    <a:gd name="T4" fmla="*/ 29 w 29"/>
                    <a:gd name="T5" fmla="*/ 16 h 16"/>
                    <a:gd name="T6" fmla="*/ 7 w 2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6">
                      <a:moveTo>
                        <a:pt x="0" y="7"/>
                      </a:moveTo>
                      <a:cubicBezTo>
                        <a:pt x="3" y="3"/>
                        <a:pt x="8" y="0"/>
                        <a:pt x="13" y="0"/>
                      </a:cubicBezTo>
                      <a:cubicBezTo>
                        <a:pt x="22" y="0"/>
                        <a:pt x="29" y="7"/>
                        <a:pt x="29" y="16"/>
                      </a:cubicBezTo>
                      <a:cubicBezTo>
                        <a:pt x="7" y="16"/>
                        <a:pt x="7" y="16"/>
                        <a:pt x="7" y="16"/>
                      </a:cubicBez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6" name="Oval 272">
                  <a:extLst>
                    <a:ext uri="{FF2B5EF4-FFF2-40B4-BE49-F238E27FC236}">
                      <a16:creationId xmlns:a16="http://schemas.microsoft.com/office/drawing/2014/main" id="{F7CDF7AF-4200-420D-ACFE-5F2B36CC0F4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40213" y="3030538"/>
                  <a:ext cx="104775" cy="1095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7" name="Freeform 273">
                  <a:extLst>
                    <a:ext uri="{FF2B5EF4-FFF2-40B4-BE49-F238E27FC236}">
                      <a16:creationId xmlns:a16="http://schemas.microsoft.com/office/drawing/2014/main" id="{1A3F4268-4FB7-4106-9CDA-E5DFAC4ABF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14813" y="2986088"/>
                  <a:ext cx="157163" cy="36513"/>
                </a:xfrm>
                <a:custGeom>
                  <a:avLst/>
                  <a:gdLst>
                    <a:gd name="T0" fmla="*/ 0 w 42"/>
                    <a:gd name="T1" fmla="*/ 10 h 10"/>
                    <a:gd name="T2" fmla="*/ 21 w 42"/>
                    <a:gd name="T3" fmla="*/ 0 h 10"/>
                    <a:gd name="T4" fmla="*/ 42 w 42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2" h="10">
                      <a:moveTo>
                        <a:pt x="0" y="10"/>
                      </a:moveTo>
                      <a:cubicBezTo>
                        <a:pt x="5" y="4"/>
                        <a:pt x="13" y="0"/>
                        <a:pt x="21" y="0"/>
                      </a:cubicBezTo>
                      <a:cubicBezTo>
                        <a:pt x="29" y="0"/>
                        <a:pt x="37" y="4"/>
                        <a:pt x="42" y="10"/>
                      </a:cubicBez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8" name="Freeform 274">
                  <a:extLst>
                    <a:ext uri="{FF2B5EF4-FFF2-40B4-BE49-F238E27FC236}">
                      <a16:creationId xmlns:a16="http://schemas.microsoft.com/office/drawing/2014/main" id="{090011F9-93DA-4E08-8197-0237F3720B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87825" y="2947988"/>
                  <a:ext cx="211138" cy="49213"/>
                </a:xfrm>
                <a:custGeom>
                  <a:avLst/>
                  <a:gdLst>
                    <a:gd name="T0" fmla="*/ 0 w 56"/>
                    <a:gd name="T1" fmla="*/ 13 h 13"/>
                    <a:gd name="T2" fmla="*/ 28 w 56"/>
                    <a:gd name="T3" fmla="*/ 0 h 13"/>
                    <a:gd name="T4" fmla="*/ 56 w 56"/>
                    <a:gd name="T5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6" h="13">
                      <a:moveTo>
                        <a:pt x="0" y="13"/>
                      </a:moveTo>
                      <a:cubicBezTo>
                        <a:pt x="7" y="5"/>
                        <a:pt x="17" y="0"/>
                        <a:pt x="28" y="0"/>
                      </a:cubicBezTo>
                      <a:cubicBezTo>
                        <a:pt x="39" y="0"/>
                        <a:pt x="49" y="5"/>
                        <a:pt x="56" y="13"/>
                      </a:cubicBez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9" name="Freeform 275">
                  <a:extLst>
                    <a:ext uri="{FF2B5EF4-FFF2-40B4-BE49-F238E27FC236}">
                      <a16:creationId xmlns:a16="http://schemas.microsoft.com/office/drawing/2014/main" id="{832AB0A3-F36E-4927-8E0D-E0C36586B7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7663" y="2909888"/>
                  <a:ext cx="269875" cy="63500"/>
                </a:xfrm>
                <a:custGeom>
                  <a:avLst/>
                  <a:gdLst>
                    <a:gd name="T0" fmla="*/ 0 w 72"/>
                    <a:gd name="T1" fmla="*/ 17 h 17"/>
                    <a:gd name="T2" fmla="*/ 36 w 72"/>
                    <a:gd name="T3" fmla="*/ 0 h 17"/>
                    <a:gd name="T4" fmla="*/ 72 w 72"/>
                    <a:gd name="T5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" h="17">
                      <a:moveTo>
                        <a:pt x="0" y="17"/>
                      </a:moveTo>
                      <a:cubicBezTo>
                        <a:pt x="8" y="7"/>
                        <a:pt x="21" y="0"/>
                        <a:pt x="36" y="0"/>
                      </a:cubicBezTo>
                      <a:cubicBezTo>
                        <a:pt x="51" y="0"/>
                        <a:pt x="64" y="7"/>
                        <a:pt x="72" y="17"/>
                      </a:cubicBez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0" name="Freeform 276">
                  <a:extLst>
                    <a:ext uri="{FF2B5EF4-FFF2-40B4-BE49-F238E27FC236}">
                      <a16:creationId xmlns:a16="http://schemas.microsoft.com/office/drawing/2014/main" id="{69185BBE-8B01-4042-9127-5E91F9AA4D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6875" y="3140076"/>
                  <a:ext cx="173038" cy="85725"/>
                </a:xfrm>
                <a:custGeom>
                  <a:avLst/>
                  <a:gdLst>
                    <a:gd name="T0" fmla="*/ 46 w 46"/>
                    <a:gd name="T1" fmla="*/ 23 h 23"/>
                    <a:gd name="T2" fmla="*/ 0 w 46"/>
                    <a:gd name="T3" fmla="*/ 23 h 23"/>
                    <a:gd name="T4" fmla="*/ 23 w 46"/>
                    <a:gd name="T5" fmla="*/ 0 h 23"/>
                    <a:gd name="T6" fmla="*/ 46 w 46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23">
                      <a:moveTo>
                        <a:pt x="46" y="23"/>
                      </a:move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10"/>
                        <a:pt x="10" y="0"/>
                        <a:pt x="23" y="0"/>
                      </a:cubicBezTo>
                      <a:cubicBezTo>
                        <a:pt x="36" y="0"/>
                        <a:pt x="46" y="10"/>
                        <a:pt x="46" y="23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E7E16F25-9A73-4F49-8593-4DDEE2A8AB5D}"/>
                  </a:ext>
                </a:extLst>
              </p:cNvPr>
              <p:cNvSpPr/>
              <p:nvPr/>
            </p:nvSpPr>
            <p:spPr>
              <a:xfrm>
                <a:off x="5642387" y="3639850"/>
                <a:ext cx="2488294" cy="49244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Lorem Ipsum is simply dummy text of typesetting industry. </a:t>
                </a:r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B7DB03EE-BB00-488A-B451-6DF7DA5AC981}"/>
                </a:ext>
              </a:extLst>
            </p:cNvPr>
            <p:cNvGrpSpPr/>
            <p:nvPr/>
          </p:nvGrpSpPr>
          <p:grpSpPr>
            <a:xfrm>
              <a:off x="4712185" y="5089358"/>
              <a:ext cx="3074540" cy="492443"/>
              <a:chOff x="5056141" y="4560242"/>
              <a:chExt cx="3074540" cy="492443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2FED15E3-F2A7-469C-B628-611921767E34}"/>
                  </a:ext>
                </a:extLst>
              </p:cNvPr>
              <p:cNvGrpSpPr/>
              <p:nvPr/>
            </p:nvGrpSpPr>
            <p:grpSpPr>
              <a:xfrm>
                <a:off x="5056141" y="4633426"/>
                <a:ext cx="344488" cy="346075"/>
                <a:chOff x="4841875" y="2895601"/>
                <a:chExt cx="344488" cy="346075"/>
              </a:xfrm>
            </p:grpSpPr>
            <p:sp>
              <p:nvSpPr>
                <p:cNvPr id="31" name="Freeform 258">
                  <a:extLst>
                    <a:ext uri="{FF2B5EF4-FFF2-40B4-BE49-F238E27FC236}">
                      <a16:creationId xmlns:a16="http://schemas.microsoft.com/office/drawing/2014/main" id="{66F1D3E8-8C01-4B14-8A55-CA0D336560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6488" y="2895601"/>
                  <a:ext cx="195263" cy="195263"/>
                </a:xfrm>
                <a:custGeom>
                  <a:avLst/>
                  <a:gdLst>
                    <a:gd name="T0" fmla="*/ 52 w 52"/>
                    <a:gd name="T1" fmla="*/ 26 h 52"/>
                    <a:gd name="T2" fmla="*/ 26 w 52"/>
                    <a:gd name="T3" fmla="*/ 52 h 52"/>
                    <a:gd name="T4" fmla="*/ 0 w 52"/>
                    <a:gd name="T5" fmla="*/ 25 h 52"/>
                    <a:gd name="T6" fmla="*/ 25 w 52"/>
                    <a:gd name="T7" fmla="*/ 0 h 52"/>
                    <a:gd name="T8" fmla="*/ 26 w 52"/>
                    <a:gd name="T9" fmla="*/ 0 h 52"/>
                    <a:gd name="T10" fmla="*/ 52 w 52"/>
                    <a:gd name="T11" fmla="*/ 26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2">
                      <a:moveTo>
                        <a:pt x="52" y="26"/>
                      </a:moveTo>
                      <a:cubicBezTo>
                        <a:pt x="52" y="40"/>
                        <a:pt x="40" y="52"/>
                        <a:pt x="26" y="52"/>
                      </a:cubicBezTo>
                      <a:cubicBezTo>
                        <a:pt x="12" y="52"/>
                        <a:pt x="0" y="40"/>
                        <a:pt x="0" y="25"/>
                      </a:cubicBezTo>
                      <a:cubicBezTo>
                        <a:pt x="0" y="11"/>
                        <a:pt x="11" y="1"/>
                        <a:pt x="25" y="0"/>
                      </a:cubicBezTo>
                      <a:cubicBezTo>
                        <a:pt x="25" y="0"/>
                        <a:pt x="26" y="0"/>
                        <a:pt x="26" y="0"/>
                      </a:cubicBezTo>
                      <a:cubicBezTo>
                        <a:pt x="40" y="0"/>
                        <a:pt x="52" y="11"/>
                        <a:pt x="52" y="26"/>
                      </a:cubicBezTo>
                      <a:close/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2" name="Freeform 259">
                  <a:extLst>
                    <a:ext uri="{FF2B5EF4-FFF2-40B4-BE49-F238E27FC236}">
                      <a16:creationId xmlns:a16="http://schemas.microsoft.com/office/drawing/2014/main" id="{C7E4337D-67E8-477B-8284-B0579D0160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57763" y="2895601"/>
                  <a:ext cx="52388" cy="195263"/>
                </a:xfrm>
                <a:custGeom>
                  <a:avLst/>
                  <a:gdLst>
                    <a:gd name="T0" fmla="*/ 14 w 14"/>
                    <a:gd name="T1" fmla="*/ 0 h 52"/>
                    <a:gd name="T2" fmla="*/ 14 w 14"/>
                    <a:gd name="T3" fmla="*/ 5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4" h="52">
                      <a:moveTo>
                        <a:pt x="14" y="0"/>
                      </a:moveTo>
                      <a:cubicBezTo>
                        <a:pt x="0" y="15"/>
                        <a:pt x="0" y="34"/>
                        <a:pt x="14" y="52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3" name="Freeform 260">
                  <a:extLst>
                    <a:ext uri="{FF2B5EF4-FFF2-40B4-BE49-F238E27FC236}">
                      <a16:creationId xmlns:a16="http://schemas.microsoft.com/office/drawing/2014/main" id="{C2AF1AB5-D96A-4C19-BE80-2C8A0736E9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18088" y="2895601"/>
                  <a:ext cx="52388" cy="195263"/>
                </a:xfrm>
                <a:custGeom>
                  <a:avLst/>
                  <a:gdLst>
                    <a:gd name="T0" fmla="*/ 0 w 14"/>
                    <a:gd name="T1" fmla="*/ 0 h 52"/>
                    <a:gd name="T2" fmla="*/ 0 w 14"/>
                    <a:gd name="T3" fmla="*/ 5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4" h="52">
                      <a:moveTo>
                        <a:pt x="0" y="0"/>
                      </a:moveTo>
                      <a:cubicBezTo>
                        <a:pt x="14" y="15"/>
                        <a:pt x="14" y="34"/>
                        <a:pt x="0" y="52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4" name="Line 261">
                  <a:extLst>
                    <a:ext uri="{FF2B5EF4-FFF2-40B4-BE49-F238E27FC236}">
                      <a16:creationId xmlns:a16="http://schemas.microsoft.com/office/drawing/2014/main" id="{FF7B7042-5F74-4182-89DF-79E95F07483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32363" y="3044826"/>
                  <a:ext cx="165100" cy="0"/>
                </a:xfrm>
                <a:prstGeom prst="lin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5" name="Line 262">
                  <a:extLst>
                    <a:ext uri="{FF2B5EF4-FFF2-40B4-BE49-F238E27FC236}">
                      <a16:creationId xmlns:a16="http://schemas.microsoft.com/office/drawing/2014/main" id="{6D40A249-C0DF-492C-98A0-5563396CEDA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32363" y="2940051"/>
                  <a:ext cx="165100" cy="0"/>
                </a:xfrm>
                <a:prstGeom prst="lin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6" name="Line 263">
                  <a:extLst>
                    <a:ext uri="{FF2B5EF4-FFF2-40B4-BE49-F238E27FC236}">
                      <a16:creationId xmlns:a16="http://schemas.microsoft.com/office/drawing/2014/main" id="{0424966D-2E93-463D-925D-8EC1314AA4C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16488" y="2992438"/>
                  <a:ext cx="195263" cy="0"/>
                </a:xfrm>
                <a:prstGeom prst="lin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7" name="Oval 264">
                  <a:extLst>
                    <a:ext uri="{FF2B5EF4-FFF2-40B4-BE49-F238E27FC236}">
                      <a16:creationId xmlns:a16="http://schemas.microsoft.com/office/drawing/2014/main" id="{A2027076-84C0-41AA-ABE6-E182664DD1A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64100" y="3105151"/>
                  <a:ext cx="74613" cy="7620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8" name="Oval 265">
                  <a:extLst>
                    <a:ext uri="{FF2B5EF4-FFF2-40B4-BE49-F238E27FC236}">
                      <a16:creationId xmlns:a16="http://schemas.microsoft.com/office/drawing/2014/main" id="{34911030-E1C4-47C6-B878-AB9504619E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6813" y="3105151"/>
                  <a:ext cx="74613" cy="7620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9" name="Oval 266">
                  <a:extLst>
                    <a:ext uri="{FF2B5EF4-FFF2-40B4-BE49-F238E27FC236}">
                      <a16:creationId xmlns:a16="http://schemas.microsoft.com/office/drawing/2014/main" id="{872A828C-C960-409B-BA85-F3FA58C5877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89525" y="3105151"/>
                  <a:ext cx="74613" cy="7620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0" name="Freeform 267">
                  <a:extLst>
                    <a:ext uri="{FF2B5EF4-FFF2-40B4-BE49-F238E27FC236}">
                      <a16:creationId xmlns:a16="http://schemas.microsoft.com/office/drawing/2014/main" id="{111031BF-F147-4673-B7D2-BAB9FDE013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1875" y="3181351"/>
                  <a:ext cx="344488" cy="60325"/>
                </a:xfrm>
                <a:custGeom>
                  <a:avLst/>
                  <a:gdLst>
                    <a:gd name="T0" fmla="*/ 76 w 92"/>
                    <a:gd name="T1" fmla="*/ 0 h 16"/>
                    <a:gd name="T2" fmla="*/ 61 w 92"/>
                    <a:gd name="T3" fmla="*/ 11 h 16"/>
                    <a:gd name="T4" fmla="*/ 46 w 92"/>
                    <a:gd name="T5" fmla="*/ 0 h 16"/>
                    <a:gd name="T6" fmla="*/ 31 w 92"/>
                    <a:gd name="T7" fmla="*/ 11 h 16"/>
                    <a:gd name="T8" fmla="*/ 16 w 92"/>
                    <a:gd name="T9" fmla="*/ 0 h 16"/>
                    <a:gd name="T10" fmla="*/ 0 w 92"/>
                    <a:gd name="T11" fmla="*/ 16 h 16"/>
                    <a:gd name="T12" fmla="*/ 92 w 92"/>
                    <a:gd name="T13" fmla="*/ 16 h 16"/>
                    <a:gd name="T14" fmla="*/ 76 w 92"/>
                    <a:gd name="T15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2" h="16">
                      <a:moveTo>
                        <a:pt x="76" y="0"/>
                      </a:moveTo>
                      <a:cubicBezTo>
                        <a:pt x="69" y="0"/>
                        <a:pt x="63" y="4"/>
                        <a:pt x="61" y="11"/>
                      </a:cubicBezTo>
                      <a:cubicBezTo>
                        <a:pt x="59" y="4"/>
                        <a:pt x="53" y="0"/>
                        <a:pt x="46" y="0"/>
                      </a:cubicBezTo>
                      <a:cubicBezTo>
                        <a:pt x="39" y="0"/>
                        <a:pt x="33" y="4"/>
                        <a:pt x="31" y="11"/>
                      </a:cubicBezTo>
                      <a:cubicBezTo>
                        <a:pt x="29" y="4"/>
                        <a:pt x="23" y="0"/>
                        <a:pt x="16" y="0"/>
                      </a:cubicBezTo>
                      <a:cubicBezTo>
                        <a:pt x="7" y="0"/>
                        <a:pt x="0" y="8"/>
                        <a:pt x="0" y="16"/>
                      </a:cubicBezTo>
                      <a:cubicBezTo>
                        <a:pt x="92" y="16"/>
                        <a:pt x="92" y="16"/>
                        <a:pt x="92" y="16"/>
                      </a:cubicBezTo>
                      <a:cubicBezTo>
                        <a:pt x="92" y="8"/>
                        <a:pt x="85" y="0"/>
                        <a:pt x="76" y="0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9482C2C4-A83F-481A-A4DA-8A5D9AD7A680}"/>
                  </a:ext>
                </a:extLst>
              </p:cNvPr>
              <p:cNvSpPr/>
              <p:nvPr/>
            </p:nvSpPr>
            <p:spPr>
              <a:xfrm>
                <a:off x="5642387" y="4560242"/>
                <a:ext cx="2488294" cy="49244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Lorem Ipsum is simply dummy text of typesetting industry. 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FB86711-61B6-4E9F-94FC-7E4E4C2AFDBB}"/>
                </a:ext>
              </a:extLst>
            </p:cNvPr>
            <p:cNvGrpSpPr/>
            <p:nvPr/>
          </p:nvGrpSpPr>
          <p:grpSpPr>
            <a:xfrm>
              <a:off x="4721542" y="2742223"/>
              <a:ext cx="2998053" cy="246221"/>
              <a:chOff x="4721542" y="2734320"/>
              <a:chExt cx="2998053" cy="246221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4AF81162-F8E5-4429-8E39-AF70CBB53233}"/>
                  </a:ext>
                </a:extLst>
              </p:cNvPr>
              <p:cNvGrpSpPr/>
              <p:nvPr/>
            </p:nvGrpSpPr>
            <p:grpSpPr>
              <a:xfrm>
                <a:off x="5298431" y="2813132"/>
                <a:ext cx="2421164" cy="88596"/>
                <a:chOff x="4674462" y="2940354"/>
                <a:chExt cx="3045133" cy="81030"/>
              </a:xfrm>
            </p:grpSpPr>
            <p:sp>
              <p:nvSpPr>
                <p:cNvPr id="7" name="Rectangle: Rounded Corners 6">
                  <a:extLst>
                    <a:ext uri="{FF2B5EF4-FFF2-40B4-BE49-F238E27FC236}">
                      <a16:creationId xmlns:a16="http://schemas.microsoft.com/office/drawing/2014/main" id="{946F7D42-7783-4AA6-ADD6-AB6D2DF05CAF}"/>
                    </a:ext>
                  </a:extLst>
                </p:cNvPr>
                <p:cNvSpPr/>
                <p:nvPr/>
              </p:nvSpPr>
              <p:spPr>
                <a:xfrm>
                  <a:off x="4674462" y="2940367"/>
                  <a:ext cx="3045133" cy="810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2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Rectangle: Rounded Corners 70">
                  <a:extLst>
                    <a:ext uri="{FF2B5EF4-FFF2-40B4-BE49-F238E27FC236}">
                      <a16:creationId xmlns:a16="http://schemas.microsoft.com/office/drawing/2014/main" id="{0A78528F-E9CB-4B99-BD4F-A6AE016C76C8}"/>
                    </a:ext>
                  </a:extLst>
                </p:cNvPr>
                <p:cNvSpPr/>
                <p:nvPr/>
              </p:nvSpPr>
              <p:spPr>
                <a:xfrm>
                  <a:off x="4674465" y="2940354"/>
                  <a:ext cx="1694297" cy="810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67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CBE1CF42-34AD-45F7-9BB7-06D7FDE081B7}"/>
                  </a:ext>
                </a:extLst>
              </p:cNvPr>
              <p:cNvSpPr/>
              <p:nvPr/>
            </p:nvSpPr>
            <p:spPr>
              <a:xfrm>
                <a:off x="4721542" y="2734320"/>
                <a:ext cx="446424" cy="24622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id-ID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65%</a:t>
                </a:r>
                <a:endParaRPr lang="en-US" sz="1600" i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2F17230-3C6B-4C60-8575-90C979038AC0}"/>
                </a:ext>
              </a:extLst>
            </p:cNvPr>
            <p:cNvGrpSpPr/>
            <p:nvPr/>
          </p:nvGrpSpPr>
          <p:grpSpPr>
            <a:xfrm>
              <a:off x="4721542" y="3730321"/>
              <a:ext cx="2998053" cy="246221"/>
              <a:chOff x="4721542" y="3848257"/>
              <a:chExt cx="2998053" cy="246221"/>
            </a:xfrm>
          </p:grpSpPr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19E0996D-AF4A-4FFB-A88F-2FEE0A9EDCD2}"/>
                  </a:ext>
                </a:extLst>
              </p:cNvPr>
              <p:cNvGrpSpPr/>
              <p:nvPr/>
            </p:nvGrpSpPr>
            <p:grpSpPr>
              <a:xfrm>
                <a:off x="5298431" y="3927069"/>
                <a:ext cx="2421164" cy="88596"/>
                <a:chOff x="4674462" y="2940354"/>
                <a:chExt cx="3045133" cy="81030"/>
              </a:xfrm>
            </p:grpSpPr>
            <p:sp>
              <p:nvSpPr>
                <p:cNvPr id="79" name="Rectangle: Rounded Corners 78">
                  <a:extLst>
                    <a:ext uri="{FF2B5EF4-FFF2-40B4-BE49-F238E27FC236}">
                      <a16:creationId xmlns:a16="http://schemas.microsoft.com/office/drawing/2014/main" id="{214774FE-1FFD-4D64-8A37-76CB44EB021C}"/>
                    </a:ext>
                  </a:extLst>
                </p:cNvPr>
                <p:cNvSpPr/>
                <p:nvPr/>
              </p:nvSpPr>
              <p:spPr>
                <a:xfrm>
                  <a:off x="4674462" y="2940367"/>
                  <a:ext cx="3045133" cy="810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2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: Rounded Corners 79">
                  <a:extLst>
                    <a:ext uri="{FF2B5EF4-FFF2-40B4-BE49-F238E27FC236}">
                      <a16:creationId xmlns:a16="http://schemas.microsoft.com/office/drawing/2014/main" id="{CCFD5BBD-3EB8-4D70-947E-F5AFBFF96EC0}"/>
                    </a:ext>
                  </a:extLst>
                </p:cNvPr>
                <p:cNvSpPr/>
                <p:nvPr/>
              </p:nvSpPr>
              <p:spPr>
                <a:xfrm>
                  <a:off x="4674465" y="2940354"/>
                  <a:ext cx="1569155" cy="810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67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CC76473C-D689-4828-A3C2-DBFA64DB3596}"/>
                  </a:ext>
                </a:extLst>
              </p:cNvPr>
              <p:cNvSpPr/>
              <p:nvPr/>
            </p:nvSpPr>
            <p:spPr>
              <a:xfrm>
                <a:off x="4721542" y="3848257"/>
                <a:ext cx="446424" cy="24622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id-ID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50%</a:t>
                </a:r>
                <a:endParaRPr lang="en-US" sz="1600" i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604189C-E133-4D62-9D02-29130FCCC123}"/>
                </a:ext>
              </a:extLst>
            </p:cNvPr>
            <p:cNvGrpSpPr/>
            <p:nvPr/>
          </p:nvGrpSpPr>
          <p:grpSpPr>
            <a:xfrm>
              <a:off x="4721542" y="4718420"/>
              <a:ext cx="2998053" cy="246221"/>
              <a:chOff x="4721542" y="4753566"/>
              <a:chExt cx="2998053" cy="246221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FBA54A74-91C7-4A8E-8256-29CECA65EBE5}"/>
                  </a:ext>
                </a:extLst>
              </p:cNvPr>
              <p:cNvGrpSpPr/>
              <p:nvPr/>
            </p:nvGrpSpPr>
            <p:grpSpPr>
              <a:xfrm>
                <a:off x="5298431" y="4832378"/>
                <a:ext cx="2421164" cy="88596"/>
                <a:chOff x="4674462" y="2940354"/>
                <a:chExt cx="3045133" cy="81030"/>
              </a:xfrm>
            </p:grpSpPr>
            <p:sp>
              <p:nvSpPr>
                <p:cNvPr id="84" name="Rectangle: Rounded Corners 83">
                  <a:extLst>
                    <a:ext uri="{FF2B5EF4-FFF2-40B4-BE49-F238E27FC236}">
                      <a16:creationId xmlns:a16="http://schemas.microsoft.com/office/drawing/2014/main" id="{BAF05105-E146-4A76-80BC-D132339D80CC}"/>
                    </a:ext>
                  </a:extLst>
                </p:cNvPr>
                <p:cNvSpPr/>
                <p:nvPr/>
              </p:nvSpPr>
              <p:spPr>
                <a:xfrm>
                  <a:off x="4674462" y="2940367"/>
                  <a:ext cx="3045133" cy="810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2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: Rounded Corners 84">
                  <a:extLst>
                    <a:ext uri="{FF2B5EF4-FFF2-40B4-BE49-F238E27FC236}">
                      <a16:creationId xmlns:a16="http://schemas.microsoft.com/office/drawing/2014/main" id="{C85F8D48-F497-4FF4-86A4-A306F3F0ED91}"/>
                    </a:ext>
                  </a:extLst>
                </p:cNvPr>
                <p:cNvSpPr/>
                <p:nvPr/>
              </p:nvSpPr>
              <p:spPr>
                <a:xfrm>
                  <a:off x="4674463" y="2940354"/>
                  <a:ext cx="2392762" cy="810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67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AC35B425-E17C-46A6-BC1C-89C34E2B336C}"/>
                  </a:ext>
                </a:extLst>
              </p:cNvPr>
              <p:cNvSpPr/>
              <p:nvPr/>
            </p:nvSpPr>
            <p:spPr>
              <a:xfrm>
                <a:off x="4721542" y="4753566"/>
                <a:ext cx="446424" cy="24622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id-ID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80%</a:t>
                </a:r>
                <a:endParaRPr lang="en-US" sz="1600" i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6413DCC-904B-4563-90F1-A5A71C657368}"/>
                </a:ext>
              </a:extLst>
            </p:cNvPr>
            <p:cNvGrpSpPr/>
            <p:nvPr/>
          </p:nvGrpSpPr>
          <p:grpSpPr>
            <a:xfrm>
              <a:off x="4721542" y="5706518"/>
              <a:ext cx="2998053" cy="246221"/>
              <a:chOff x="4721542" y="5706518"/>
              <a:chExt cx="2998053" cy="246221"/>
            </a:xfrm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C7ADDD0C-4947-4DFD-8604-1C7FC185D6F1}"/>
                  </a:ext>
                </a:extLst>
              </p:cNvPr>
              <p:cNvGrpSpPr/>
              <p:nvPr/>
            </p:nvGrpSpPr>
            <p:grpSpPr>
              <a:xfrm>
                <a:off x="5298431" y="5785330"/>
                <a:ext cx="2421164" cy="88596"/>
                <a:chOff x="4674462" y="2940354"/>
                <a:chExt cx="3045133" cy="81030"/>
              </a:xfrm>
            </p:grpSpPr>
            <p:sp>
              <p:nvSpPr>
                <p:cNvPr id="88" name="Rectangle: Rounded Corners 87">
                  <a:extLst>
                    <a:ext uri="{FF2B5EF4-FFF2-40B4-BE49-F238E27FC236}">
                      <a16:creationId xmlns:a16="http://schemas.microsoft.com/office/drawing/2014/main" id="{3EE0ED0C-1321-4AB3-B03A-B7AD85571E6C}"/>
                    </a:ext>
                  </a:extLst>
                </p:cNvPr>
                <p:cNvSpPr/>
                <p:nvPr/>
              </p:nvSpPr>
              <p:spPr>
                <a:xfrm>
                  <a:off x="4674462" y="2940367"/>
                  <a:ext cx="3045133" cy="810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2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: Rounded Corners 88">
                  <a:extLst>
                    <a:ext uri="{FF2B5EF4-FFF2-40B4-BE49-F238E27FC236}">
                      <a16:creationId xmlns:a16="http://schemas.microsoft.com/office/drawing/2014/main" id="{4409F7EA-DE17-4C15-80F3-78361F8366BE}"/>
                    </a:ext>
                  </a:extLst>
                </p:cNvPr>
                <p:cNvSpPr/>
                <p:nvPr/>
              </p:nvSpPr>
              <p:spPr>
                <a:xfrm>
                  <a:off x="4674465" y="2940354"/>
                  <a:ext cx="949205" cy="810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67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A101B8DB-BADB-4084-8CD6-6CEEA620099A}"/>
                  </a:ext>
                </a:extLst>
              </p:cNvPr>
              <p:cNvSpPr/>
              <p:nvPr/>
            </p:nvSpPr>
            <p:spPr>
              <a:xfrm>
                <a:off x="4721542" y="5706518"/>
                <a:ext cx="446424" cy="24622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id-ID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35%</a:t>
                </a:r>
                <a:endParaRPr lang="en-US" sz="1600" i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94AEDC0-6B1D-4A3D-860D-83756CC387D3}"/>
              </a:ext>
            </a:extLst>
          </p:cNvPr>
          <p:cNvGrpSpPr/>
          <p:nvPr/>
        </p:nvGrpSpPr>
        <p:grpSpPr>
          <a:xfrm>
            <a:off x="8097073" y="1289797"/>
            <a:ext cx="3372726" cy="3065084"/>
            <a:chOff x="8232221" y="1287787"/>
            <a:chExt cx="3226587" cy="1895384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AECCF3F-B2FA-4F0A-96EE-B54207D66547}"/>
                </a:ext>
              </a:extLst>
            </p:cNvPr>
            <p:cNvSpPr txBox="1"/>
            <p:nvPr/>
          </p:nvSpPr>
          <p:spPr>
            <a:xfrm>
              <a:off x="8325573" y="1287787"/>
              <a:ext cx="3047138" cy="190322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sz="2000" b="1" dirty="0" err="1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Workforce</a:t>
              </a:r>
              <a:r>
                <a:rPr lang="id-ID" sz="2000" b="1" dirty="0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id-ID" sz="2000" b="1" dirty="0" err="1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Averages</a:t>
              </a:r>
              <a:r>
                <a:rPr lang="id-ID" sz="2000" b="1" dirty="0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:</a:t>
              </a:r>
              <a:endParaRPr lang="en-US" sz="20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CDAD2E5F-3DBB-47BA-B90E-DDB45972B6AF}"/>
                </a:ext>
              </a:extLst>
            </p:cNvPr>
            <p:cNvSpPr/>
            <p:nvPr/>
          </p:nvSpPr>
          <p:spPr>
            <a:xfrm>
              <a:off x="8483139" y="2034038"/>
              <a:ext cx="2975669" cy="20205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endParaRPr lang="en-US" sz="1600" i="1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AD1F5E0B-9D11-43FF-9946-9B61EF9D6E88}"/>
                </a:ext>
              </a:extLst>
            </p:cNvPr>
            <p:cNvSpPr/>
            <p:nvPr/>
          </p:nvSpPr>
          <p:spPr>
            <a:xfrm>
              <a:off x="8375079" y="2619541"/>
              <a:ext cx="2975669" cy="20205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endParaRPr lang="en-US" sz="1600" i="1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D6D9691D-4606-4981-97A5-3BEAC7F0804E}"/>
                </a:ext>
              </a:extLst>
            </p:cNvPr>
            <p:cNvSpPr/>
            <p:nvPr/>
          </p:nvSpPr>
          <p:spPr>
            <a:xfrm>
              <a:off x="8397042" y="3819165"/>
              <a:ext cx="2975669" cy="20205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endParaRPr lang="en-US" sz="1600" i="1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endParaRP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81FF210-334C-43FA-80C2-0E1E9F3F51C4}"/>
                </a:ext>
              </a:extLst>
            </p:cNvPr>
            <p:cNvCxnSpPr>
              <a:cxnSpLocks/>
            </p:cNvCxnSpPr>
            <p:nvPr/>
          </p:nvCxnSpPr>
          <p:spPr>
            <a:xfrm>
              <a:off x="8232221" y="20241630"/>
              <a:ext cx="299611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9" name="Picture 68">
            <a:extLst>
              <a:ext uri="{FF2B5EF4-FFF2-40B4-BE49-F238E27FC236}">
                <a16:creationId xmlns:a16="http://schemas.microsoft.com/office/drawing/2014/main" id="{7DB51158-8DDE-5F45-97BA-5754F83230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832" y="1071069"/>
            <a:ext cx="4043441" cy="2599355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35A4C7B1-9CD2-2049-9BF4-17BCC89FAE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798" y="3899743"/>
            <a:ext cx="4098980" cy="2635058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306B46D9-F83D-9A4A-BC24-E76A818E61E3}"/>
              </a:ext>
            </a:extLst>
          </p:cNvPr>
          <p:cNvSpPr txBox="1"/>
          <p:nvPr/>
        </p:nvSpPr>
        <p:spPr>
          <a:xfrm>
            <a:off x="8236948" y="1558200"/>
            <a:ext cx="37353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002060"/>
                </a:solidFill>
              </a:rPr>
              <a:t>Age = 36.8</a:t>
            </a:r>
          </a:p>
          <a:p>
            <a:r>
              <a:rPr lang="en-US" i="1" dirty="0">
                <a:solidFill>
                  <a:srgbClr val="002060"/>
                </a:solidFill>
              </a:rPr>
              <a:t>Years in workforce = 11 </a:t>
            </a:r>
            <a:r>
              <a:rPr lang="en-US" i="1" dirty="0" err="1">
                <a:solidFill>
                  <a:srgbClr val="002060"/>
                </a:solidFill>
              </a:rPr>
              <a:t>yr</a:t>
            </a:r>
            <a:endParaRPr lang="en-US" i="1" dirty="0">
              <a:solidFill>
                <a:srgbClr val="002060"/>
              </a:solidFill>
            </a:endParaRPr>
          </a:p>
          <a:p>
            <a:r>
              <a:rPr lang="en-US" i="1" dirty="0">
                <a:solidFill>
                  <a:srgbClr val="002060"/>
                </a:solidFill>
              </a:rPr>
              <a:t>Years with company = 6.9 </a:t>
            </a:r>
            <a:r>
              <a:rPr lang="en-US" i="1" dirty="0" err="1">
                <a:solidFill>
                  <a:srgbClr val="002060"/>
                </a:solidFill>
              </a:rPr>
              <a:t>yr</a:t>
            </a:r>
            <a:endParaRPr lang="en-US" i="1" dirty="0">
              <a:solidFill>
                <a:srgbClr val="002060"/>
              </a:solidFill>
            </a:endParaRPr>
          </a:p>
          <a:p>
            <a:r>
              <a:rPr lang="en-US" i="1" dirty="0">
                <a:solidFill>
                  <a:srgbClr val="002060"/>
                </a:solidFill>
              </a:rPr>
              <a:t>Years with Manager = 4.14 </a:t>
            </a:r>
            <a:r>
              <a:rPr lang="en-US" i="1" dirty="0" err="1">
                <a:solidFill>
                  <a:srgbClr val="002060"/>
                </a:solidFill>
              </a:rPr>
              <a:t>yr</a:t>
            </a:r>
            <a:endParaRPr lang="en-US" i="1" dirty="0">
              <a:solidFill>
                <a:srgbClr val="002060"/>
              </a:solidFill>
            </a:endParaRPr>
          </a:p>
          <a:p>
            <a:r>
              <a:rPr lang="en-US" i="1" dirty="0">
                <a:solidFill>
                  <a:srgbClr val="002060"/>
                </a:solidFill>
              </a:rPr>
              <a:t>Average years of education = 2.9 </a:t>
            </a:r>
            <a:r>
              <a:rPr lang="en-US" i="1" dirty="0" err="1">
                <a:solidFill>
                  <a:srgbClr val="002060"/>
                </a:solidFill>
              </a:rPr>
              <a:t>yr</a:t>
            </a:r>
            <a:endParaRPr lang="en-US" i="1" dirty="0">
              <a:solidFill>
                <a:srgbClr val="002060"/>
              </a:solidFill>
            </a:endParaRPr>
          </a:p>
          <a:p>
            <a:r>
              <a:rPr lang="en-US" i="1" dirty="0">
                <a:solidFill>
                  <a:srgbClr val="002060"/>
                </a:solidFill>
              </a:rPr>
              <a:t>Distance from home = 9.33mi</a:t>
            </a:r>
          </a:p>
          <a:p>
            <a:r>
              <a:rPr lang="en-US" i="1" dirty="0">
                <a:solidFill>
                  <a:srgbClr val="002060"/>
                </a:solidFill>
              </a:rPr>
              <a:t>Years between promotions = 2.16 </a:t>
            </a:r>
            <a:r>
              <a:rPr lang="en-US" i="1" dirty="0" err="1">
                <a:solidFill>
                  <a:srgbClr val="002060"/>
                </a:solidFill>
              </a:rPr>
              <a:t>yr</a:t>
            </a:r>
            <a:endParaRPr lang="en-US" i="1" dirty="0">
              <a:solidFill>
                <a:srgbClr val="002060"/>
              </a:solidFill>
            </a:endParaRP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921D4BE6-40CE-9D46-A4B8-D7D6A08ADA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427" y="2127800"/>
            <a:ext cx="3912034" cy="2514879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ACBA683B-0903-5841-8F2A-8CC452A3A575}"/>
              </a:ext>
            </a:extLst>
          </p:cNvPr>
          <p:cNvSpPr txBox="1"/>
          <p:nvPr/>
        </p:nvSpPr>
        <p:spPr>
          <a:xfrm>
            <a:off x="8352696" y="4003887"/>
            <a:ext cx="318514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sz="20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Satisfaction</a:t>
            </a:r>
            <a:r>
              <a:rPr lang="id-ID" sz="20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20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scores</a:t>
            </a:r>
            <a:r>
              <a:rPr lang="id-ID" sz="20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en-US" sz="2000" b="1" dirty="0">
              <a:solidFill>
                <a:srgbClr val="00206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DE31CACE-B432-0E41-B421-A688C681F9B5}"/>
              </a:ext>
            </a:extLst>
          </p:cNvPr>
          <p:cNvSpPr txBox="1"/>
          <p:nvPr/>
        </p:nvSpPr>
        <p:spPr>
          <a:xfrm>
            <a:off x="8278438" y="4398962"/>
            <a:ext cx="3206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002060"/>
                </a:solidFill>
              </a:rPr>
              <a:t>Job Satisfaction score = 2.7</a:t>
            </a:r>
          </a:p>
          <a:p>
            <a:r>
              <a:rPr lang="en-US" i="1" dirty="0">
                <a:solidFill>
                  <a:srgbClr val="002060"/>
                </a:solidFill>
              </a:rPr>
              <a:t>Relationship Satisfaction = 2.7</a:t>
            </a:r>
          </a:p>
          <a:p>
            <a:r>
              <a:rPr lang="en-US" i="1" dirty="0">
                <a:solidFill>
                  <a:srgbClr val="002060"/>
                </a:solidFill>
              </a:rPr>
              <a:t>Environment Satisfaction = 2.7</a:t>
            </a:r>
          </a:p>
          <a:p>
            <a:endParaRPr lang="en-US" dirty="0"/>
          </a:p>
        </p:txBody>
      </p:sp>
      <p:pic>
        <p:nvPicPr>
          <p:cNvPr id="95" name="Audio 94">
            <a:hlinkClick r:id="" action="ppaction://media"/>
            <a:extLst>
              <a:ext uri="{FF2B5EF4-FFF2-40B4-BE49-F238E27FC236}">
                <a16:creationId xmlns:a16="http://schemas.microsoft.com/office/drawing/2014/main" id="{F2E8A742-26CE-1145-9FAD-835ED10736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944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45"/>
    </mc:Choice>
    <mc:Fallback>
      <p:transition spd="slow" advTm="66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F32A5E08-DAB7-4688-9995-64BE90AA2F83}"/>
              </a:ext>
            </a:extLst>
          </p:cNvPr>
          <p:cNvGrpSpPr/>
          <p:nvPr/>
        </p:nvGrpSpPr>
        <p:grpSpPr>
          <a:xfrm>
            <a:off x="0" y="2234380"/>
            <a:ext cx="3510116" cy="5128015"/>
            <a:chOff x="117404" y="1951388"/>
            <a:chExt cx="3810340" cy="5197917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EAF1E36-1F6F-484C-9CA3-D7321F33C7EE}"/>
                </a:ext>
              </a:extLst>
            </p:cNvPr>
            <p:cNvSpPr/>
            <p:nvPr/>
          </p:nvSpPr>
          <p:spPr>
            <a:xfrm>
              <a:off x="218769" y="2438400"/>
              <a:ext cx="3131996" cy="3131996"/>
            </a:xfrm>
            <a:prstGeom prst="ellipse">
              <a:avLst/>
            </a:prstGeom>
            <a:gradFill>
              <a:gsLst>
                <a:gs pos="0">
                  <a:srgbClr val="7CEFD8"/>
                </a:gs>
                <a:gs pos="71000">
                  <a:srgbClr val="6672E4"/>
                </a:gs>
                <a:gs pos="100000">
                  <a:srgbClr val="882BE5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82ED547-BB7E-4187-9E8C-EA8699D2D1A2}"/>
                </a:ext>
              </a:extLst>
            </p:cNvPr>
            <p:cNvGrpSpPr/>
            <p:nvPr/>
          </p:nvGrpSpPr>
          <p:grpSpPr>
            <a:xfrm>
              <a:off x="524849" y="2442817"/>
              <a:ext cx="2749416" cy="4706488"/>
              <a:chOff x="209099" y="1340526"/>
              <a:chExt cx="3468002" cy="5936574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C8571C14-2F27-4E34-B686-6E2CDCF3B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6528" y="3310241"/>
                <a:ext cx="1340572" cy="1498286"/>
              </a:xfrm>
              <a:custGeom>
                <a:avLst/>
                <a:gdLst>
                  <a:gd name="T0" fmla="*/ 210 w 502"/>
                  <a:gd name="T1" fmla="*/ 73 h 562"/>
                  <a:gd name="T2" fmla="*/ 463 w 502"/>
                  <a:gd name="T3" fmla="*/ 365 h 562"/>
                  <a:gd name="T4" fmla="*/ 463 w 502"/>
                  <a:gd name="T5" fmla="*/ 549 h 562"/>
                  <a:gd name="T6" fmla="*/ 81 w 502"/>
                  <a:gd name="T7" fmla="*/ 311 h 562"/>
                  <a:gd name="T8" fmla="*/ 48 w 502"/>
                  <a:gd name="T9" fmla="*/ 5 h 562"/>
                  <a:gd name="T10" fmla="*/ 210 w 502"/>
                  <a:gd name="T11" fmla="*/ 73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2" h="562">
                    <a:moveTo>
                      <a:pt x="210" y="73"/>
                    </a:moveTo>
                    <a:cubicBezTo>
                      <a:pt x="210" y="73"/>
                      <a:pt x="450" y="325"/>
                      <a:pt x="463" y="365"/>
                    </a:cubicBezTo>
                    <a:cubicBezTo>
                      <a:pt x="475" y="405"/>
                      <a:pt x="502" y="535"/>
                      <a:pt x="463" y="549"/>
                    </a:cubicBezTo>
                    <a:cubicBezTo>
                      <a:pt x="423" y="562"/>
                      <a:pt x="161" y="540"/>
                      <a:pt x="81" y="311"/>
                    </a:cubicBezTo>
                    <a:cubicBezTo>
                      <a:pt x="0" y="81"/>
                      <a:pt x="30" y="9"/>
                      <a:pt x="48" y="5"/>
                    </a:cubicBezTo>
                    <a:cubicBezTo>
                      <a:pt x="66" y="0"/>
                      <a:pt x="157" y="17"/>
                      <a:pt x="210" y="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7D4BC9"/>
                  </a:gs>
                  <a:gs pos="78000">
                    <a:srgbClr val="16286E"/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600A3A6C-7791-471C-A365-60A8E27824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4814" y="1340526"/>
                <a:ext cx="1248001" cy="2249144"/>
              </a:xfrm>
              <a:custGeom>
                <a:avLst/>
                <a:gdLst>
                  <a:gd name="T0" fmla="*/ 413 w 467"/>
                  <a:gd name="T1" fmla="*/ 409 h 844"/>
                  <a:gd name="T2" fmla="*/ 420 w 467"/>
                  <a:gd name="T3" fmla="*/ 446 h 844"/>
                  <a:gd name="T4" fmla="*/ 410 w 467"/>
                  <a:gd name="T5" fmla="*/ 586 h 844"/>
                  <a:gd name="T6" fmla="*/ 431 w 467"/>
                  <a:gd name="T7" fmla="*/ 664 h 844"/>
                  <a:gd name="T8" fmla="*/ 371 w 467"/>
                  <a:gd name="T9" fmla="*/ 820 h 844"/>
                  <a:gd name="T10" fmla="*/ 99 w 467"/>
                  <a:gd name="T11" fmla="*/ 595 h 844"/>
                  <a:gd name="T12" fmla="*/ 87 w 467"/>
                  <a:gd name="T13" fmla="*/ 476 h 844"/>
                  <a:gd name="T14" fmla="*/ 87 w 467"/>
                  <a:gd name="T15" fmla="*/ 475 h 844"/>
                  <a:gd name="T16" fmla="*/ 93 w 467"/>
                  <a:gd name="T17" fmla="*/ 438 h 844"/>
                  <a:gd name="T18" fmla="*/ 0 w 467"/>
                  <a:gd name="T19" fmla="*/ 380 h 844"/>
                  <a:gd name="T20" fmla="*/ 39 w 467"/>
                  <a:gd name="T21" fmla="*/ 228 h 844"/>
                  <a:gd name="T22" fmla="*/ 62 w 467"/>
                  <a:gd name="T23" fmla="*/ 98 h 844"/>
                  <a:gd name="T24" fmla="*/ 31 w 467"/>
                  <a:gd name="T25" fmla="*/ 98 h 844"/>
                  <a:gd name="T26" fmla="*/ 146 w 467"/>
                  <a:gd name="T27" fmla="*/ 4 h 844"/>
                  <a:gd name="T28" fmla="*/ 205 w 467"/>
                  <a:gd name="T29" fmla="*/ 14 h 844"/>
                  <a:gd name="T30" fmla="*/ 297 w 467"/>
                  <a:gd name="T31" fmla="*/ 15 h 844"/>
                  <a:gd name="T32" fmla="*/ 413 w 467"/>
                  <a:gd name="T33" fmla="*/ 49 h 844"/>
                  <a:gd name="T34" fmla="*/ 422 w 467"/>
                  <a:gd name="T35" fmla="*/ 72 h 844"/>
                  <a:gd name="T36" fmla="*/ 424 w 467"/>
                  <a:gd name="T37" fmla="*/ 86 h 844"/>
                  <a:gd name="T38" fmla="*/ 410 w 467"/>
                  <a:gd name="T39" fmla="*/ 124 h 844"/>
                  <a:gd name="T40" fmla="*/ 432 w 467"/>
                  <a:gd name="T41" fmla="*/ 249 h 844"/>
                  <a:gd name="T42" fmla="*/ 446 w 467"/>
                  <a:gd name="T43" fmla="*/ 374 h 844"/>
                  <a:gd name="T44" fmla="*/ 446 w 467"/>
                  <a:gd name="T45" fmla="*/ 409 h 844"/>
                  <a:gd name="T46" fmla="*/ 413 w 467"/>
                  <a:gd name="T47" fmla="*/ 409 h 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67" h="844">
                    <a:moveTo>
                      <a:pt x="413" y="409"/>
                    </a:moveTo>
                    <a:cubicBezTo>
                      <a:pt x="413" y="409"/>
                      <a:pt x="425" y="426"/>
                      <a:pt x="420" y="446"/>
                    </a:cubicBezTo>
                    <a:cubicBezTo>
                      <a:pt x="415" y="465"/>
                      <a:pt x="385" y="526"/>
                      <a:pt x="410" y="586"/>
                    </a:cubicBezTo>
                    <a:cubicBezTo>
                      <a:pt x="418" y="605"/>
                      <a:pt x="427" y="633"/>
                      <a:pt x="431" y="664"/>
                    </a:cubicBezTo>
                    <a:cubicBezTo>
                      <a:pt x="441" y="728"/>
                      <a:pt x="433" y="803"/>
                      <a:pt x="371" y="820"/>
                    </a:cubicBezTo>
                    <a:cubicBezTo>
                      <a:pt x="280" y="844"/>
                      <a:pt x="123" y="754"/>
                      <a:pt x="99" y="595"/>
                    </a:cubicBezTo>
                    <a:cubicBezTo>
                      <a:pt x="91" y="536"/>
                      <a:pt x="87" y="499"/>
                      <a:pt x="87" y="476"/>
                    </a:cubicBezTo>
                    <a:cubicBezTo>
                      <a:pt x="87" y="475"/>
                      <a:pt x="87" y="475"/>
                      <a:pt x="87" y="475"/>
                    </a:cubicBezTo>
                    <a:cubicBezTo>
                      <a:pt x="86" y="437"/>
                      <a:pt x="93" y="438"/>
                      <a:pt x="93" y="438"/>
                    </a:cubicBezTo>
                    <a:cubicBezTo>
                      <a:pt x="0" y="380"/>
                      <a:pt x="0" y="380"/>
                      <a:pt x="0" y="380"/>
                    </a:cubicBezTo>
                    <a:cubicBezTo>
                      <a:pt x="0" y="380"/>
                      <a:pt x="42" y="270"/>
                      <a:pt x="39" y="228"/>
                    </a:cubicBezTo>
                    <a:cubicBezTo>
                      <a:pt x="36" y="186"/>
                      <a:pt x="19" y="171"/>
                      <a:pt x="62" y="98"/>
                    </a:cubicBezTo>
                    <a:cubicBezTo>
                      <a:pt x="31" y="98"/>
                      <a:pt x="31" y="98"/>
                      <a:pt x="31" y="98"/>
                    </a:cubicBezTo>
                    <a:cubicBezTo>
                      <a:pt x="31" y="98"/>
                      <a:pt x="46" y="13"/>
                      <a:pt x="146" y="4"/>
                    </a:cubicBezTo>
                    <a:cubicBezTo>
                      <a:pt x="146" y="4"/>
                      <a:pt x="177" y="0"/>
                      <a:pt x="205" y="14"/>
                    </a:cubicBezTo>
                    <a:cubicBezTo>
                      <a:pt x="232" y="28"/>
                      <a:pt x="262" y="22"/>
                      <a:pt x="297" y="15"/>
                    </a:cubicBezTo>
                    <a:cubicBezTo>
                      <a:pt x="332" y="8"/>
                      <a:pt x="393" y="16"/>
                      <a:pt x="413" y="49"/>
                    </a:cubicBezTo>
                    <a:cubicBezTo>
                      <a:pt x="417" y="57"/>
                      <a:pt x="421" y="65"/>
                      <a:pt x="422" y="72"/>
                    </a:cubicBezTo>
                    <a:cubicBezTo>
                      <a:pt x="423" y="77"/>
                      <a:pt x="424" y="82"/>
                      <a:pt x="424" y="86"/>
                    </a:cubicBezTo>
                    <a:cubicBezTo>
                      <a:pt x="425" y="104"/>
                      <a:pt x="418" y="118"/>
                      <a:pt x="410" y="124"/>
                    </a:cubicBezTo>
                    <a:cubicBezTo>
                      <a:pt x="410" y="124"/>
                      <a:pt x="444" y="197"/>
                      <a:pt x="432" y="249"/>
                    </a:cubicBezTo>
                    <a:cubicBezTo>
                      <a:pt x="419" y="300"/>
                      <a:pt x="412" y="315"/>
                      <a:pt x="446" y="374"/>
                    </a:cubicBezTo>
                    <a:cubicBezTo>
                      <a:pt x="446" y="374"/>
                      <a:pt x="467" y="389"/>
                      <a:pt x="446" y="409"/>
                    </a:cubicBezTo>
                    <a:cubicBezTo>
                      <a:pt x="446" y="409"/>
                      <a:pt x="436" y="417"/>
                      <a:pt x="413" y="40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84D147E2-C5A1-44B2-801C-2CD2E345CE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242" y="1340526"/>
                <a:ext cx="1081715" cy="608572"/>
              </a:xfrm>
              <a:custGeom>
                <a:avLst/>
                <a:gdLst>
                  <a:gd name="T0" fmla="*/ 405 w 405"/>
                  <a:gd name="T1" fmla="*/ 86 h 228"/>
                  <a:gd name="T2" fmla="*/ 178 w 405"/>
                  <a:gd name="T3" fmla="*/ 98 h 228"/>
                  <a:gd name="T4" fmla="*/ 114 w 405"/>
                  <a:gd name="T5" fmla="*/ 186 h 228"/>
                  <a:gd name="T6" fmla="*/ 20 w 405"/>
                  <a:gd name="T7" fmla="*/ 228 h 228"/>
                  <a:gd name="T8" fmla="*/ 43 w 405"/>
                  <a:gd name="T9" fmla="*/ 98 h 228"/>
                  <a:gd name="T10" fmla="*/ 12 w 405"/>
                  <a:gd name="T11" fmla="*/ 98 h 228"/>
                  <a:gd name="T12" fmla="*/ 127 w 405"/>
                  <a:gd name="T13" fmla="*/ 4 h 228"/>
                  <a:gd name="T14" fmla="*/ 186 w 405"/>
                  <a:gd name="T15" fmla="*/ 14 h 228"/>
                  <a:gd name="T16" fmla="*/ 278 w 405"/>
                  <a:gd name="T17" fmla="*/ 15 h 228"/>
                  <a:gd name="T18" fmla="*/ 394 w 405"/>
                  <a:gd name="T19" fmla="*/ 49 h 228"/>
                  <a:gd name="T20" fmla="*/ 403 w 405"/>
                  <a:gd name="T21" fmla="*/ 72 h 228"/>
                  <a:gd name="T22" fmla="*/ 405 w 405"/>
                  <a:gd name="T23" fmla="*/ 86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05" h="228">
                    <a:moveTo>
                      <a:pt x="405" y="86"/>
                    </a:moveTo>
                    <a:cubicBezTo>
                      <a:pt x="358" y="84"/>
                      <a:pt x="287" y="87"/>
                      <a:pt x="178" y="98"/>
                    </a:cubicBezTo>
                    <a:cubicBezTo>
                      <a:pt x="178" y="98"/>
                      <a:pt x="118" y="122"/>
                      <a:pt x="114" y="186"/>
                    </a:cubicBezTo>
                    <a:cubicBezTo>
                      <a:pt x="114" y="186"/>
                      <a:pt x="61" y="157"/>
                      <a:pt x="20" y="228"/>
                    </a:cubicBezTo>
                    <a:cubicBezTo>
                      <a:pt x="17" y="186"/>
                      <a:pt x="0" y="171"/>
                      <a:pt x="43" y="98"/>
                    </a:cubicBezTo>
                    <a:cubicBezTo>
                      <a:pt x="12" y="98"/>
                      <a:pt x="12" y="98"/>
                      <a:pt x="12" y="98"/>
                    </a:cubicBezTo>
                    <a:cubicBezTo>
                      <a:pt x="12" y="98"/>
                      <a:pt x="27" y="13"/>
                      <a:pt x="127" y="4"/>
                    </a:cubicBezTo>
                    <a:cubicBezTo>
                      <a:pt x="127" y="4"/>
                      <a:pt x="158" y="0"/>
                      <a:pt x="186" y="14"/>
                    </a:cubicBezTo>
                    <a:cubicBezTo>
                      <a:pt x="213" y="28"/>
                      <a:pt x="243" y="22"/>
                      <a:pt x="278" y="15"/>
                    </a:cubicBezTo>
                    <a:cubicBezTo>
                      <a:pt x="313" y="8"/>
                      <a:pt x="374" y="16"/>
                      <a:pt x="394" y="49"/>
                    </a:cubicBezTo>
                    <a:cubicBezTo>
                      <a:pt x="398" y="57"/>
                      <a:pt x="402" y="65"/>
                      <a:pt x="403" y="72"/>
                    </a:cubicBezTo>
                    <a:cubicBezTo>
                      <a:pt x="404" y="77"/>
                      <a:pt x="405" y="82"/>
                      <a:pt x="405" y="86"/>
                    </a:cubicBezTo>
                    <a:close/>
                  </a:path>
                </a:pathLst>
              </a:custGeom>
              <a:gradFill>
                <a:gsLst>
                  <a:gs pos="0">
                    <a:srgbClr val="6524DE"/>
                  </a:gs>
                  <a:gs pos="76000">
                    <a:srgbClr val="6524DE">
                      <a:alpha val="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8C4DC2FE-B668-467A-B05D-874A8610D3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3386" y="1422812"/>
                <a:ext cx="699429" cy="1808573"/>
              </a:xfrm>
              <a:custGeom>
                <a:avLst/>
                <a:gdLst>
                  <a:gd name="T0" fmla="*/ 208 w 262"/>
                  <a:gd name="T1" fmla="*/ 378 h 678"/>
                  <a:gd name="T2" fmla="*/ 215 w 262"/>
                  <a:gd name="T3" fmla="*/ 415 h 678"/>
                  <a:gd name="T4" fmla="*/ 205 w 262"/>
                  <a:gd name="T5" fmla="*/ 555 h 678"/>
                  <a:gd name="T6" fmla="*/ 226 w 262"/>
                  <a:gd name="T7" fmla="*/ 633 h 678"/>
                  <a:gd name="T8" fmla="*/ 92 w 262"/>
                  <a:gd name="T9" fmla="*/ 411 h 678"/>
                  <a:gd name="T10" fmla="*/ 45 w 262"/>
                  <a:gd name="T11" fmla="*/ 280 h 678"/>
                  <a:gd name="T12" fmla="*/ 23 w 262"/>
                  <a:gd name="T13" fmla="*/ 165 h 678"/>
                  <a:gd name="T14" fmla="*/ 56 w 262"/>
                  <a:gd name="T15" fmla="*/ 82 h 678"/>
                  <a:gd name="T16" fmla="*/ 180 w 262"/>
                  <a:gd name="T17" fmla="*/ 33 h 678"/>
                  <a:gd name="T18" fmla="*/ 217 w 262"/>
                  <a:gd name="T19" fmla="*/ 41 h 678"/>
                  <a:gd name="T20" fmla="*/ 205 w 262"/>
                  <a:gd name="T21" fmla="*/ 93 h 678"/>
                  <a:gd name="T22" fmla="*/ 227 w 262"/>
                  <a:gd name="T23" fmla="*/ 218 h 678"/>
                  <a:gd name="T24" fmla="*/ 241 w 262"/>
                  <a:gd name="T25" fmla="*/ 343 h 678"/>
                  <a:gd name="T26" fmla="*/ 241 w 262"/>
                  <a:gd name="T27" fmla="*/ 378 h 678"/>
                  <a:gd name="T28" fmla="*/ 208 w 262"/>
                  <a:gd name="T29" fmla="*/ 378 h 6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2" h="678">
                    <a:moveTo>
                      <a:pt x="208" y="378"/>
                    </a:moveTo>
                    <a:cubicBezTo>
                      <a:pt x="208" y="378"/>
                      <a:pt x="220" y="395"/>
                      <a:pt x="215" y="415"/>
                    </a:cubicBezTo>
                    <a:cubicBezTo>
                      <a:pt x="210" y="434"/>
                      <a:pt x="180" y="495"/>
                      <a:pt x="205" y="555"/>
                    </a:cubicBezTo>
                    <a:cubicBezTo>
                      <a:pt x="213" y="574"/>
                      <a:pt x="222" y="602"/>
                      <a:pt x="226" y="633"/>
                    </a:cubicBezTo>
                    <a:cubicBezTo>
                      <a:pt x="146" y="678"/>
                      <a:pt x="100" y="440"/>
                      <a:pt x="92" y="411"/>
                    </a:cubicBezTo>
                    <a:cubicBezTo>
                      <a:pt x="85" y="382"/>
                      <a:pt x="35" y="333"/>
                      <a:pt x="45" y="280"/>
                    </a:cubicBezTo>
                    <a:cubicBezTo>
                      <a:pt x="56" y="227"/>
                      <a:pt x="45" y="218"/>
                      <a:pt x="23" y="165"/>
                    </a:cubicBezTo>
                    <a:cubicBezTo>
                      <a:pt x="0" y="113"/>
                      <a:pt x="56" y="82"/>
                      <a:pt x="56" y="82"/>
                    </a:cubicBezTo>
                    <a:cubicBezTo>
                      <a:pt x="107" y="0"/>
                      <a:pt x="158" y="34"/>
                      <a:pt x="180" y="33"/>
                    </a:cubicBezTo>
                    <a:cubicBezTo>
                      <a:pt x="186" y="33"/>
                      <a:pt x="200" y="35"/>
                      <a:pt x="217" y="41"/>
                    </a:cubicBezTo>
                    <a:cubicBezTo>
                      <a:pt x="223" y="65"/>
                      <a:pt x="216" y="85"/>
                      <a:pt x="205" y="93"/>
                    </a:cubicBezTo>
                    <a:cubicBezTo>
                      <a:pt x="205" y="93"/>
                      <a:pt x="239" y="166"/>
                      <a:pt x="227" y="218"/>
                    </a:cubicBezTo>
                    <a:cubicBezTo>
                      <a:pt x="214" y="269"/>
                      <a:pt x="207" y="284"/>
                      <a:pt x="241" y="343"/>
                    </a:cubicBezTo>
                    <a:cubicBezTo>
                      <a:pt x="241" y="343"/>
                      <a:pt x="262" y="358"/>
                      <a:pt x="241" y="378"/>
                    </a:cubicBezTo>
                    <a:cubicBezTo>
                      <a:pt x="241" y="378"/>
                      <a:pt x="231" y="386"/>
                      <a:pt x="208" y="378"/>
                    </a:cubicBezTo>
                    <a:close/>
                  </a:path>
                </a:pathLst>
              </a:custGeom>
              <a:solidFill>
                <a:srgbClr val="1500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B5D4840E-C693-4B8E-86D8-E3E73CEB42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099" y="2329669"/>
                <a:ext cx="2883430" cy="4947431"/>
              </a:xfrm>
              <a:custGeom>
                <a:avLst/>
                <a:gdLst>
                  <a:gd name="T0" fmla="*/ 904 w 1079"/>
                  <a:gd name="T1" fmla="*/ 1856 h 1856"/>
                  <a:gd name="T2" fmla="*/ 136 w 1079"/>
                  <a:gd name="T3" fmla="*/ 1856 h 1856"/>
                  <a:gd name="T4" fmla="*/ 116 w 1079"/>
                  <a:gd name="T5" fmla="*/ 962 h 1856"/>
                  <a:gd name="T6" fmla="*/ 449 w 1079"/>
                  <a:gd name="T7" fmla="*/ 104 h 1856"/>
                  <a:gd name="T8" fmla="*/ 497 w 1079"/>
                  <a:gd name="T9" fmla="*/ 30 h 1856"/>
                  <a:gd name="T10" fmla="*/ 526 w 1079"/>
                  <a:gd name="T11" fmla="*/ 9 h 1856"/>
                  <a:gd name="T12" fmla="*/ 753 w 1079"/>
                  <a:gd name="T13" fmla="*/ 150 h 1856"/>
                  <a:gd name="T14" fmla="*/ 823 w 1079"/>
                  <a:gd name="T15" fmla="*/ 312 h 1856"/>
                  <a:gd name="T16" fmla="*/ 904 w 1079"/>
                  <a:gd name="T17" fmla="*/ 1856 h 1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9" h="1856">
                    <a:moveTo>
                      <a:pt x="904" y="1856"/>
                    </a:moveTo>
                    <a:cubicBezTo>
                      <a:pt x="136" y="1856"/>
                      <a:pt x="136" y="1856"/>
                      <a:pt x="136" y="1856"/>
                    </a:cubicBezTo>
                    <a:cubicBezTo>
                      <a:pt x="125" y="1546"/>
                      <a:pt x="232" y="1684"/>
                      <a:pt x="116" y="962"/>
                    </a:cubicBezTo>
                    <a:cubicBezTo>
                      <a:pt x="0" y="241"/>
                      <a:pt x="449" y="104"/>
                      <a:pt x="449" y="104"/>
                    </a:cubicBezTo>
                    <a:cubicBezTo>
                      <a:pt x="449" y="104"/>
                      <a:pt x="481" y="60"/>
                      <a:pt x="497" y="30"/>
                    </a:cubicBezTo>
                    <a:cubicBezTo>
                      <a:pt x="512" y="0"/>
                      <a:pt x="526" y="9"/>
                      <a:pt x="526" y="9"/>
                    </a:cubicBezTo>
                    <a:cubicBezTo>
                      <a:pt x="753" y="150"/>
                      <a:pt x="753" y="150"/>
                      <a:pt x="753" y="150"/>
                    </a:cubicBezTo>
                    <a:cubicBezTo>
                      <a:pt x="780" y="202"/>
                      <a:pt x="803" y="257"/>
                      <a:pt x="823" y="312"/>
                    </a:cubicBezTo>
                    <a:cubicBezTo>
                      <a:pt x="1079" y="1007"/>
                      <a:pt x="904" y="1856"/>
                      <a:pt x="904" y="18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7D4BC9"/>
                  </a:gs>
                  <a:gs pos="78000">
                    <a:srgbClr val="16286E"/>
                  </a:gs>
                </a:gsLst>
                <a:lin ang="54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F1A3E269-0320-4431-A8DF-43BC01E3D9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9100" y="2329669"/>
                <a:ext cx="999430" cy="836572"/>
              </a:xfrm>
              <a:custGeom>
                <a:avLst/>
                <a:gdLst>
                  <a:gd name="T0" fmla="*/ 374 w 374"/>
                  <a:gd name="T1" fmla="*/ 312 h 314"/>
                  <a:gd name="T2" fmla="*/ 0 w 374"/>
                  <a:gd name="T3" fmla="*/ 104 h 314"/>
                  <a:gd name="T4" fmla="*/ 48 w 374"/>
                  <a:gd name="T5" fmla="*/ 30 h 314"/>
                  <a:gd name="T6" fmla="*/ 77 w 374"/>
                  <a:gd name="T7" fmla="*/ 9 h 314"/>
                  <a:gd name="T8" fmla="*/ 304 w 374"/>
                  <a:gd name="T9" fmla="*/ 150 h 314"/>
                  <a:gd name="T10" fmla="*/ 374 w 374"/>
                  <a:gd name="T11" fmla="*/ 312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4" h="314">
                    <a:moveTo>
                      <a:pt x="374" y="312"/>
                    </a:moveTo>
                    <a:cubicBezTo>
                      <a:pt x="222" y="314"/>
                      <a:pt x="0" y="104"/>
                      <a:pt x="0" y="104"/>
                    </a:cubicBezTo>
                    <a:cubicBezTo>
                      <a:pt x="0" y="104"/>
                      <a:pt x="32" y="60"/>
                      <a:pt x="48" y="30"/>
                    </a:cubicBezTo>
                    <a:cubicBezTo>
                      <a:pt x="63" y="0"/>
                      <a:pt x="77" y="9"/>
                      <a:pt x="77" y="9"/>
                    </a:cubicBezTo>
                    <a:cubicBezTo>
                      <a:pt x="304" y="150"/>
                      <a:pt x="304" y="150"/>
                      <a:pt x="304" y="150"/>
                    </a:cubicBezTo>
                    <a:cubicBezTo>
                      <a:pt x="331" y="202"/>
                      <a:pt x="354" y="257"/>
                      <a:pt x="374" y="312"/>
                    </a:cubicBezTo>
                    <a:close/>
                  </a:path>
                </a:pathLst>
              </a:custGeom>
              <a:gradFill>
                <a:gsLst>
                  <a:gs pos="0">
                    <a:srgbClr val="7D4BC9"/>
                  </a:gs>
                  <a:gs pos="100000">
                    <a:srgbClr val="16286E"/>
                  </a:gs>
                </a:gsLst>
                <a:lin ang="54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8F90B1C-A4BC-499A-A3A8-6F83BFC7C3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3385" y="1835954"/>
                <a:ext cx="258858" cy="378858"/>
              </a:xfrm>
              <a:custGeom>
                <a:avLst/>
                <a:gdLst>
                  <a:gd name="T0" fmla="*/ 75 w 97"/>
                  <a:gd name="T1" fmla="*/ 34 h 142"/>
                  <a:gd name="T2" fmla="*/ 11 w 97"/>
                  <a:gd name="T3" fmla="*/ 66 h 142"/>
                  <a:gd name="T4" fmla="*/ 74 w 97"/>
                  <a:gd name="T5" fmla="*/ 132 h 142"/>
                  <a:gd name="T6" fmla="*/ 75 w 97"/>
                  <a:gd name="T7" fmla="*/ 34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7" h="142">
                    <a:moveTo>
                      <a:pt x="75" y="34"/>
                    </a:moveTo>
                    <a:cubicBezTo>
                      <a:pt x="75" y="34"/>
                      <a:pt x="22" y="0"/>
                      <a:pt x="11" y="66"/>
                    </a:cubicBezTo>
                    <a:cubicBezTo>
                      <a:pt x="0" y="132"/>
                      <a:pt x="59" y="142"/>
                      <a:pt x="74" y="132"/>
                    </a:cubicBezTo>
                    <a:cubicBezTo>
                      <a:pt x="74" y="132"/>
                      <a:pt x="97" y="82"/>
                      <a:pt x="75" y="34"/>
                    </a:cubicBezTo>
                    <a:close/>
                  </a:path>
                </a:pathLst>
              </a:custGeom>
              <a:solidFill>
                <a:srgbClr val="1500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0870DA8A-4FAB-4AF9-8E9C-77B8A63093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62" y="1895956"/>
                <a:ext cx="1001144" cy="1693715"/>
              </a:xfrm>
              <a:custGeom>
                <a:avLst/>
                <a:gdLst>
                  <a:gd name="T0" fmla="*/ 284 w 375"/>
                  <a:gd name="T1" fmla="*/ 612 h 636"/>
                  <a:gd name="T2" fmla="*/ 12 w 375"/>
                  <a:gd name="T3" fmla="*/ 387 h 636"/>
                  <a:gd name="T4" fmla="*/ 0 w 375"/>
                  <a:gd name="T5" fmla="*/ 268 h 636"/>
                  <a:gd name="T6" fmla="*/ 0 w 375"/>
                  <a:gd name="T7" fmla="*/ 267 h 636"/>
                  <a:gd name="T8" fmla="*/ 6 w 375"/>
                  <a:gd name="T9" fmla="*/ 230 h 636"/>
                  <a:gd name="T10" fmla="*/ 36 w 375"/>
                  <a:gd name="T11" fmla="*/ 12 h 636"/>
                  <a:gd name="T12" fmla="*/ 64 w 375"/>
                  <a:gd name="T13" fmla="*/ 62 h 636"/>
                  <a:gd name="T14" fmla="*/ 173 w 375"/>
                  <a:gd name="T15" fmla="*/ 216 h 636"/>
                  <a:gd name="T16" fmla="*/ 226 w 375"/>
                  <a:gd name="T17" fmla="*/ 205 h 636"/>
                  <a:gd name="T18" fmla="*/ 326 w 375"/>
                  <a:gd name="T19" fmla="*/ 201 h 636"/>
                  <a:gd name="T20" fmla="*/ 333 w 375"/>
                  <a:gd name="T21" fmla="*/ 238 h 636"/>
                  <a:gd name="T22" fmla="*/ 323 w 375"/>
                  <a:gd name="T23" fmla="*/ 378 h 636"/>
                  <a:gd name="T24" fmla="*/ 284 w 375"/>
                  <a:gd name="T25" fmla="*/ 612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5" h="636">
                    <a:moveTo>
                      <a:pt x="284" y="612"/>
                    </a:moveTo>
                    <a:cubicBezTo>
                      <a:pt x="193" y="636"/>
                      <a:pt x="36" y="546"/>
                      <a:pt x="12" y="387"/>
                    </a:cubicBezTo>
                    <a:cubicBezTo>
                      <a:pt x="4" y="328"/>
                      <a:pt x="0" y="291"/>
                      <a:pt x="0" y="268"/>
                    </a:cubicBezTo>
                    <a:cubicBezTo>
                      <a:pt x="0" y="267"/>
                      <a:pt x="0" y="267"/>
                      <a:pt x="0" y="267"/>
                    </a:cubicBezTo>
                    <a:cubicBezTo>
                      <a:pt x="2" y="249"/>
                      <a:pt x="4" y="235"/>
                      <a:pt x="6" y="230"/>
                    </a:cubicBezTo>
                    <a:cubicBezTo>
                      <a:pt x="6" y="230"/>
                      <a:pt x="55" y="77"/>
                      <a:pt x="36" y="12"/>
                    </a:cubicBezTo>
                    <a:cubicBezTo>
                      <a:pt x="36" y="12"/>
                      <a:pt x="53" y="0"/>
                      <a:pt x="64" y="62"/>
                    </a:cubicBezTo>
                    <a:cubicBezTo>
                      <a:pt x="74" y="123"/>
                      <a:pt x="134" y="202"/>
                      <a:pt x="173" y="216"/>
                    </a:cubicBezTo>
                    <a:cubicBezTo>
                      <a:pt x="212" y="229"/>
                      <a:pt x="214" y="208"/>
                      <a:pt x="226" y="205"/>
                    </a:cubicBezTo>
                    <a:cubicBezTo>
                      <a:pt x="238" y="204"/>
                      <a:pt x="263" y="178"/>
                      <a:pt x="326" y="201"/>
                    </a:cubicBezTo>
                    <a:cubicBezTo>
                      <a:pt x="326" y="201"/>
                      <a:pt x="338" y="218"/>
                      <a:pt x="333" y="238"/>
                    </a:cubicBezTo>
                    <a:cubicBezTo>
                      <a:pt x="328" y="257"/>
                      <a:pt x="297" y="318"/>
                      <a:pt x="323" y="378"/>
                    </a:cubicBezTo>
                    <a:cubicBezTo>
                      <a:pt x="349" y="437"/>
                      <a:pt x="375" y="587"/>
                      <a:pt x="284" y="612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7FFB"/>
                  </a:gs>
                  <a:gs pos="100000">
                    <a:srgbClr val="FB95E9"/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116FA9B5-4461-4B4F-9235-D02206F69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7100" y="1340526"/>
                <a:ext cx="1071430" cy="330858"/>
              </a:xfrm>
              <a:custGeom>
                <a:avLst/>
                <a:gdLst>
                  <a:gd name="T0" fmla="*/ 379 w 401"/>
                  <a:gd name="T1" fmla="*/ 124 h 124"/>
                  <a:gd name="T2" fmla="*/ 258 w 401"/>
                  <a:gd name="T3" fmla="*/ 113 h 124"/>
                  <a:gd name="T4" fmla="*/ 166 w 401"/>
                  <a:gd name="T5" fmla="*/ 98 h 124"/>
                  <a:gd name="T6" fmla="*/ 0 w 401"/>
                  <a:gd name="T7" fmla="*/ 98 h 124"/>
                  <a:gd name="T8" fmla="*/ 115 w 401"/>
                  <a:gd name="T9" fmla="*/ 4 h 124"/>
                  <a:gd name="T10" fmla="*/ 174 w 401"/>
                  <a:gd name="T11" fmla="*/ 14 h 124"/>
                  <a:gd name="T12" fmla="*/ 266 w 401"/>
                  <a:gd name="T13" fmla="*/ 15 h 124"/>
                  <a:gd name="T14" fmla="*/ 382 w 401"/>
                  <a:gd name="T15" fmla="*/ 49 h 124"/>
                  <a:gd name="T16" fmla="*/ 379 w 401"/>
                  <a:gd name="T17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1" h="124">
                    <a:moveTo>
                      <a:pt x="379" y="124"/>
                    </a:moveTo>
                    <a:cubicBezTo>
                      <a:pt x="354" y="103"/>
                      <a:pt x="299" y="110"/>
                      <a:pt x="258" y="113"/>
                    </a:cubicBezTo>
                    <a:cubicBezTo>
                      <a:pt x="217" y="117"/>
                      <a:pt x="166" y="98"/>
                      <a:pt x="166" y="98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98"/>
                      <a:pt x="15" y="13"/>
                      <a:pt x="115" y="4"/>
                    </a:cubicBezTo>
                    <a:cubicBezTo>
                      <a:pt x="115" y="4"/>
                      <a:pt x="146" y="0"/>
                      <a:pt x="174" y="14"/>
                    </a:cubicBezTo>
                    <a:cubicBezTo>
                      <a:pt x="201" y="28"/>
                      <a:pt x="231" y="22"/>
                      <a:pt x="266" y="15"/>
                    </a:cubicBezTo>
                    <a:cubicBezTo>
                      <a:pt x="301" y="8"/>
                      <a:pt x="362" y="16"/>
                      <a:pt x="382" y="49"/>
                    </a:cubicBezTo>
                    <a:cubicBezTo>
                      <a:pt x="401" y="81"/>
                      <a:pt x="393" y="114"/>
                      <a:pt x="379" y="124"/>
                    </a:cubicBezTo>
                    <a:close/>
                  </a:path>
                </a:pathLst>
              </a:custGeom>
              <a:gradFill>
                <a:gsLst>
                  <a:gs pos="28000">
                    <a:srgbClr val="6313DC"/>
                  </a:gs>
                  <a:gs pos="100000">
                    <a:srgbClr val="1E3ADA"/>
                  </a:gs>
                </a:gsLst>
                <a:lin ang="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2BF4B088-9F78-4017-BB28-01D01B8E1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0814" y="4258241"/>
                <a:ext cx="761143" cy="908572"/>
              </a:xfrm>
              <a:custGeom>
                <a:avLst/>
                <a:gdLst>
                  <a:gd name="T0" fmla="*/ 265 w 285"/>
                  <a:gd name="T1" fmla="*/ 0 h 341"/>
                  <a:gd name="T2" fmla="*/ 68 w 285"/>
                  <a:gd name="T3" fmla="*/ 96 h 341"/>
                  <a:gd name="T4" fmla="*/ 0 w 285"/>
                  <a:gd name="T5" fmla="*/ 232 h 341"/>
                  <a:gd name="T6" fmla="*/ 3 w 285"/>
                  <a:gd name="T7" fmla="*/ 341 h 341"/>
                  <a:gd name="T8" fmla="*/ 41 w 285"/>
                  <a:gd name="T9" fmla="*/ 303 h 341"/>
                  <a:gd name="T10" fmla="*/ 41 w 285"/>
                  <a:gd name="T11" fmla="*/ 224 h 341"/>
                  <a:gd name="T12" fmla="*/ 93 w 285"/>
                  <a:gd name="T13" fmla="*/ 156 h 341"/>
                  <a:gd name="T14" fmla="*/ 62 w 285"/>
                  <a:gd name="T15" fmla="*/ 256 h 341"/>
                  <a:gd name="T16" fmla="*/ 106 w 285"/>
                  <a:gd name="T17" fmla="*/ 323 h 341"/>
                  <a:gd name="T18" fmla="*/ 117 w 285"/>
                  <a:gd name="T19" fmla="*/ 275 h 341"/>
                  <a:gd name="T20" fmla="*/ 101 w 285"/>
                  <a:gd name="T21" fmla="*/ 237 h 341"/>
                  <a:gd name="T22" fmla="*/ 136 w 285"/>
                  <a:gd name="T23" fmla="*/ 172 h 341"/>
                  <a:gd name="T24" fmla="*/ 133 w 285"/>
                  <a:gd name="T25" fmla="*/ 239 h 341"/>
                  <a:gd name="T26" fmla="*/ 168 w 285"/>
                  <a:gd name="T27" fmla="*/ 301 h 341"/>
                  <a:gd name="T28" fmla="*/ 185 w 285"/>
                  <a:gd name="T29" fmla="*/ 257 h 341"/>
                  <a:gd name="T30" fmla="*/ 180 w 285"/>
                  <a:gd name="T31" fmla="*/ 196 h 341"/>
                  <a:gd name="T32" fmla="*/ 285 w 285"/>
                  <a:gd name="T33" fmla="*/ 100 h 341"/>
                  <a:gd name="T34" fmla="*/ 265 w 285"/>
                  <a:gd name="T35" fmla="*/ 0 h 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5" h="341">
                    <a:moveTo>
                      <a:pt x="265" y="0"/>
                    </a:moveTo>
                    <a:cubicBezTo>
                      <a:pt x="265" y="0"/>
                      <a:pt x="85" y="79"/>
                      <a:pt x="68" y="96"/>
                    </a:cubicBezTo>
                    <a:cubicBezTo>
                      <a:pt x="51" y="113"/>
                      <a:pt x="0" y="232"/>
                      <a:pt x="0" y="232"/>
                    </a:cubicBezTo>
                    <a:cubicBezTo>
                      <a:pt x="3" y="341"/>
                      <a:pt x="3" y="341"/>
                      <a:pt x="3" y="341"/>
                    </a:cubicBezTo>
                    <a:cubicBezTo>
                      <a:pt x="3" y="341"/>
                      <a:pt x="42" y="329"/>
                      <a:pt x="41" y="303"/>
                    </a:cubicBezTo>
                    <a:cubicBezTo>
                      <a:pt x="39" y="278"/>
                      <a:pt x="35" y="230"/>
                      <a:pt x="41" y="224"/>
                    </a:cubicBezTo>
                    <a:cubicBezTo>
                      <a:pt x="46" y="218"/>
                      <a:pt x="93" y="156"/>
                      <a:pt x="93" y="156"/>
                    </a:cubicBezTo>
                    <a:cubicBezTo>
                      <a:pt x="93" y="156"/>
                      <a:pt x="59" y="250"/>
                      <a:pt x="62" y="256"/>
                    </a:cubicBezTo>
                    <a:cubicBezTo>
                      <a:pt x="64" y="262"/>
                      <a:pt x="106" y="323"/>
                      <a:pt x="106" y="323"/>
                    </a:cubicBezTo>
                    <a:cubicBezTo>
                      <a:pt x="106" y="323"/>
                      <a:pt x="128" y="296"/>
                      <a:pt x="117" y="275"/>
                    </a:cubicBezTo>
                    <a:cubicBezTo>
                      <a:pt x="106" y="255"/>
                      <a:pt x="101" y="237"/>
                      <a:pt x="101" y="237"/>
                    </a:cubicBezTo>
                    <a:cubicBezTo>
                      <a:pt x="136" y="172"/>
                      <a:pt x="136" y="172"/>
                      <a:pt x="136" y="172"/>
                    </a:cubicBezTo>
                    <a:cubicBezTo>
                      <a:pt x="133" y="239"/>
                      <a:pt x="133" y="239"/>
                      <a:pt x="133" y="239"/>
                    </a:cubicBezTo>
                    <a:cubicBezTo>
                      <a:pt x="168" y="301"/>
                      <a:pt x="168" y="301"/>
                      <a:pt x="168" y="301"/>
                    </a:cubicBezTo>
                    <a:cubicBezTo>
                      <a:pt x="168" y="301"/>
                      <a:pt x="197" y="274"/>
                      <a:pt x="185" y="257"/>
                    </a:cubicBezTo>
                    <a:cubicBezTo>
                      <a:pt x="172" y="240"/>
                      <a:pt x="180" y="196"/>
                      <a:pt x="180" y="196"/>
                    </a:cubicBezTo>
                    <a:cubicBezTo>
                      <a:pt x="285" y="100"/>
                      <a:pt x="285" y="100"/>
                      <a:pt x="285" y="100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52C1A77F-D0D3-4856-91DD-AD841A9917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9100" y="3680527"/>
                <a:ext cx="387429" cy="685715"/>
              </a:xfrm>
              <a:custGeom>
                <a:avLst/>
                <a:gdLst>
                  <a:gd name="T0" fmla="*/ 21 w 145"/>
                  <a:gd name="T1" fmla="*/ 257 h 257"/>
                  <a:gd name="T2" fmla="*/ 3 w 145"/>
                  <a:gd name="T3" fmla="*/ 120 h 257"/>
                  <a:gd name="T4" fmla="*/ 50 w 145"/>
                  <a:gd name="T5" fmla="*/ 37 h 257"/>
                  <a:gd name="T6" fmla="*/ 108 w 145"/>
                  <a:gd name="T7" fmla="*/ 0 h 257"/>
                  <a:gd name="T8" fmla="*/ 102 w 145"/>
                  <a:gd name="T9" fmla="*/ 33 h 257"/>
                  <a:gd name="T10" fmla="*/ 60 w 145"/>
                  <a:gd name="T11" fmla="*/ 61 h 257"/>
                  <a:gd name="T12" fmla="*/ 43 w 145"/>
                  <a:gd name="T13" fmla="*/ 112 h 257"/>
                  <a:gd name="T14" fmla="*/ 84 w 145"/>
                  <a:gd name="T15" fmla="*/ 60 h 257"/>
                  <a:gd name="T16" fmla="*/ 135 w 145"/>
                  <a:gd name="T17" fmla="*/ 60 h 257"/>
                  <a:gd name="T18" fmla="*/ 114 w 145"/>
                  <a:gd name="T19" fmla="*/ 83 h 257"/>
                  <a:gd name="T20" fmla="*/ 88 w 145"/>
                  <a:gd name="T21" fmla="*/ 88 h 257"/>
                  <a:gd name="T22" fmla="*/ 67 w 145"/>
                  <a:gd name="T23" fmla="*/ 129 h 257"/>
                  <a:gd name="T24" fmla="*/ 100 w 145"/>
                  <a:gd name="T25" fmla="*/ 104 h 257"/>
                  <a:gd name="T26" fmla="*/ 145 w 145"/>
                  <a:gd name="T27" fmla="*/ 100 h 257"/>
                  <a:gd name="T28" fmla="*/ 128 w 145"/>
                  <a:gd name="T29" fmla="*/ 125 h 257"/>
                  <a:gd name="T30" fmla="*/ 94 w 145"/>
                  <a:gd name="T31" fmla="*/ 144 h 257"/>
                  <a:gd name="T32" fmla="*/ 81 w 145"/>
                  <a:gd name="T33" fmla="*/ 232 h 257"/>
                  <a:gd name="T34" fmla="*/ 21 w 145"/>
                  <a:gd name="T35" fmla="*/ 257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5" h="257">
                    <a:moveTo>
                      <a:pt x="21" y="257"/>
                    </a:moveTo>
                    <a:cubicBezTo>
                      <a:pt x="21" y="257"/>
                      <a:pt x="0" y="134"/>
                      <a:pt x="3" y="120"/>
                    </a:cubicBezTo>
                    <a:cubicBezTo>
                      <a:pt x="6" y="105"/>
                      <a:pt x="50" y="37"/>
                      <a:pt x="50" y="37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116" y="25"/>
                      <a:pt x="102" y="33"/>
                    </a:cubicBezTo>
                    <a:cubicBezTo>
                      <a:pt x="88" y="41"/>
                      <a:pt x="61" y="56"/>
                      <a:pt x="60" y="61"/>
                    </a:cubicBezTo>
                    <a:cubicBezTo>
                      <a:pt x="59" y="66"/>
                      <a:pt x="43" y="112"/>
                      <a:pt x="43" y="112"/>
                    </a:cubicBezTo>
                    <a:cubicBezTo>
                      <a:pt x="43" y="112"/>
                      <a:pt x="80" y="61"/>
                      <a:pt x="84" y="60"/>
                    </a:cubicBezTo>
                    <a:cubicBezTo>
                      <a:pt x="89" y="60"/>
                      <a:pt x="135" y="60"/>
                      <a:pt x="135" y="60"/>
                    </a:cubicBezTo>
                    <a:cubicBezTo>
                      <a:pt x="135" y="60"/>
                      <a:pt x="128" y="81"/>
                      <a:pt x="114" y="83"/>
                    </a:cubicBezTo>
                    <a:cubicBezTo>
                      <a:pt x="99" y="84"/>
                      <a:pt x="88" y="88"/>
                      <a:pt x="88" y="88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100" y="104"/>
                      <a:pt x="100" y="104"/>
                      <a:pt x="100" y="104"/>
                    </a:cubicBezTo>
                    <a:cubicBezTo>
                      <a:pt x="145" y="100"/>
                      <a:pt x="145" y="100"/>
                      <a:pt x="145" y="100"/>
                    </a:cubicBezTo>
                    <a:cubicBezTo>
                      <a:pt x="145" y="100"/>
                      <a:pt x="141" y="125"/>
                      <a:pt x="128" y="125"/>
                    </a:cubicBezTo>
                    <a:cubicBezTo>
                      <a:pt x="115" y="124"/>
                      <a:pt x="94" y="144"/>
                      <a:pt x="94" y="144"/>
                    </a:cubicBezTo>
                    <a:cubicBezTo>
                      <a:pt x="81" y="232"/>
                      <a:pt x="81" y="232"/>
                      <a:pt x="81" y="232"/>
                    </a:cubicBezTo>
                    <a:lnTo>
                      <a:pt x="21" y="257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AF758C60-4BC8-48B0-853B-79E4FE11DEC0}"/>
                  </a:ext>
                </a:extLst>
              </p:cNvPr>
              <p:cNvSpPr>
                <a:spLocks/>
              </p:cNvSpPr>
              <p:nvPr/>
            </p:nvSpPr>
            <p:spPr bwMode="auto">
              <a:xfrm rot="487774">
                <a:off x="2302872" y="4062813"/>
                <a:ext cx="1145143" cy="673715"/>
              </a:xfrm>
              <a:custGeom>
                <a:avLst/>
                <a:gdLst>
                  <a:gd name="T0" fmla="*/ 82 w 428"/>
                  <a:gd name="T1" fmla="*/ 54 h 253"/>
                  <a:gd name="T2" fmla="*/ 282 w 428"/>
                  <a:gd name="T3" fmla="*/ 41 h 253"/>
                  <a:gd name="T4" fmla="*/ 326 w 428"/>
                  <a:gd name="T5" fmla="*/ 235 h 253"/>
                  <a:gd name="T6" fmla="*/ 59 w 428"/>
                  <a:gd name="T7" fmla="*/ 170 h 253"/>
                  <a:gd name="T8" fmla="*/ 82 w 428"/>
                  <a:gd name="T9" fmla="*/ 54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8" h="253">
                    <a:moveTo>
                      <a:pt x="82" y="54"/>
                    </a:moveTo>
                    <a:cubicBezTo>
                      <a:pt x="82" y="54"/>
                      <a:pt x="169" y="0"/>
                      <a:pt x="282" y="41"/>
                    </a:cubicBezTo>
                    <a:cubicBezTo>
                      <a:pt x="428" y="93"/>
                      <a:pt x="371" y="223"/>
                      <a:pt x="326" y="235"/>
                    </a:cubicBezTo>
                    <a:cubicBezTo>
                      <a:pt x="260" y="253"/>
                      <a:pt x="93" y="170"/>
                      <a:pt x="59" y="170"/>
                    </a:cubicBezTo>
                    <a:cubicBezTo>
                      <a:pt x="25" y="170"/>
                      <a:pt x="0" y="102"/>
                      <a:pt x="82" y="5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5402D44F-972F-4278-8406-D3E44C9F1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385" y="3011955"/>
                <a:ext cx="2713716" cy="2492573"/>
              </a:xfrm>
              <a:custGeom>
                <a:avLst/>
                <a:gdLst>
                  <a:gd name="T0" fmla="*/ 154 w 1016"/>
                  <a:gd name="T1" fmla="*/ 0 h 935"/>
                  <a:gd name="T2" fmla="*/ 461 w 1016"/>
                  <a:gd name="T3" fmla="*/ 248 h 935"/>
                  <a:gd name="T4" fmla="*/ 785 w 1016"/>
                  <a:gd name="T5" fmla="*/ 556 h 935"/>
                  <a:gd name="T6" fmla="*/ 901 w 1016"/>
                  <a:gd name="T7" fmla="*/ 822 h 935"/>
                  <a:gd name="T8" fmla="*/ 331 w 1016"/>
                  <a:gd name="T9" fmla="*/ 781 h 935"/>
                  <a:gd name="T10" fmla="*/ 10 w 1016"/>
                  <a:gd name="T11" fmla="*/ 204 h 935"/>
                  <a:gd name="T12" fmla="*/ 154 w 1016"/>
                  <a:gd name="T13" fmla="*/ 0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6" h="935">
                    <a:moveTo>
                      <a:pt x="154" y="0"/>
                    </a:moveTo>
                    <a:cubicBezTo>
                      <a:pt x="154" y="0"/>
                      <a:pt x="317" y="11"/>
                      <a:pt x="461" y="248"/>
                    </a:cubicBezTo>
                    <a:cubicBezTo>
                      <a:pt x="604" y="484"/>
                      <a:pt x="785" y="556"/>
                      <a:pt x="785" y="556"/>
                    </a:cubicBezTo>
                    <a:cubicBezTo>
                      <a:pt x="785" y="556"/>
                      <a:pt x="1016" y="720"/>
                      <a:pt x="901" y="822"/>
                    </a:cubicBezTo>
                    <a:cubicBezTo>
                      <a:pt x="787" y="925"/>
                      <a:pt x="485" y="935"/>
                      <a:pt x="331" y="781"/>
                    </a:cubicBezTo>
                    <a:cubicBezTo>
                      <a:pt x="178" y="628"/>
                      <a:pt x="0" y="341"/>
                      <a:pt x="10" y="204"/>
                    </a:cubicBezTo>
                    <a:cubicBezTo>
                      <a:pt x="21" y="68"/>
                      <a:pt x="68" y="10"/>
                      <a:pt x="15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7D4BC9"/>
                  </a:gs>
                  <a:gs pos="78000">
                    <a:srgbClr val="16286E"/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13F705E-7B0E-4989-B447-76E85BC850C4}"/>
                </a:ext>
              </a:extLst>
            </p:cNvPr>
            <p:cNvSpPr/>
            <p:nvPr/>
          </p:nvSpPr>
          <p:spPr>
            <a:xfrm flipH="1">
              <a:off x="662569" y="2575406"/>
              <a:ext cx="333828" cy="333828"/>
            </a:xfrm>
            <a:prstGeom prst="ellipse">
              <a:avLst/>
            </a:prstGeom>
            <a:gradFill>
              <a:gsLst>
                <a:gs pos="0">
                  <a:srgbClr val="7CEFD8"/>
                </a:gs>
                <a:gs pos="71000">
                  <a:srgbClr val="6672E4"/>
                </a:gs>
                <a:gs pos="100000">
                  <a:srgbClr val="882BE5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CA7247A-56C4-4D0D-A7EB-5B7C8EDC3148}"/>
                </a:ext>
              </a:extLst>
            </p:cNvPr>
            <p:cNvSpPr/>
            <p:nvPr/>
          </p:nvSpPr>
          <p:spPr>
            <a:xfrm flipH="1">
              <a:off x="3192720" y="5092277"/>
              <a:ext cx="191756" cy="191756"/>
            </a:xfrm>
            <a:prstGeom prst="ellipse">
              <a:avLst/>
            </a:prstGeom>
            <a:gradFill>
              <a:gsLst>
                <a:gs pos="0">
                  <a:srgbClr val="7CEFD8"/>
                </a:gs>
                <a:gs pos="100000">
                  <a:srgbClr val="6C92E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Diamond 25">
              <a:extLst>
                <a:ext uri="{FF2B5EF4-FFF2-40B4-BE49-F238E27FC236}">
                  <a16:creationId xmlns:a16="http://schemas.microsoft.com/office/drawing/2014/main" id="{EDADB6E4-A33D-42FA-AF99-6073BF0A1F07}"/>
                </a:ext>
              </a:extLst>
            </p:cNvPr>
            <p:cNvSpPr/>
            <p:nvPr/>
          </p:nvSpPr>
          <p:spPr>
            <a:xfrm>
              <a:off x="117404" y="5337893"/>
              <a:ext cx="319314" cy="319314"/>
            </a:xfrm>
            <a:prstGeom prst="diamond">
              <a:avLst/>
            </a:prstGeom>
            <a:gradFill flip="none" rotWithShape="1">
              <a:gsLst>
                <a:gs pos="100000">
                  <a:srgbClr val="FE7B4C"/>
                </a:gs>
                <a:gs pos="0">
                  <a:srgbClr val="FE7B4C">
                    <a:lumMod val="83000"/>
                    <a:lumOff val="17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glow rad="254000">
                <a:srgbClr val="FE7B4C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Diamond 39">
              <a:extLst>
                <a:ext uri="{FF2B5EF4-FFF2-40B4-BE49-F238E27FC236}">
                  <a16:creationId xmlns:a16="http://schemas.microsoft.com/office/drawing/2014/main" id="{02153CFD-6A73-4AE2-B9B2-267A2F60EC4E}"/>
                </a:ext>
              </a:extLst>
            </p:cNvPr>
            <p:cNvSpPr/>
            <p:nvPr/>
          </p:nvSpPr>
          <p:spPr>
            <a:xfrm>
              <a:off x="3656166" y="3941881"/>
              <a:ext cx="271578" cy="271578"/>
            </a:xfrm>
            <a:prstGeom prst="diamond">
              <a:avLst/>
            </a:prstGeom>
            <a:gradFill flip="none" rotWithShape="1">
              <a:gsLst>
                <a:gs pos="100000">
                  <a:srgbClr val="FE7B4C"/>
                </a:gs>
                <a:gs pos="0">
                  <a:srgbClr val="FE7B4C">
                    <a:lumMod val="83000"/>
                    <a:lumOff val="17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glow rad="254000">
                <a:srgbClr val="FE7B4C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Diamond 40">
              <a:extLst>
                <a:ext uri="{FF2B5EF4-FFF2-40B4-BE49-F238E27FC236}">
                  <a16:creationId xmlns:a16="http://schemas.microsoft.com/office/drawing/2014/main" id="{7381A731-66EF-4CDC-94CA-BB0DA3E7292C}"/>
                </a:ext>
              </a:extLst>
            </p:cNvPr>
            <p:cNvSpPr/>
            <p:nvPr/>
          </p:nvSpPr>
          <p:spPr>
            <a:xfrm>
              <a:off x="2941210" y="1951388"/>
              <a:ext cx="404893" cy="404893"/>
            </a:xfrm>
            <a:prstGeom prst="diamond">
              <a:avLst/>
            </a:prstGeom>
            <a:gradFill flip="none" rotWithShape="1">
              <a:gsLst>
                <a:gs pos="100000">
                  <a:srgbClr val="FE7B4C"/>
                </a:gs>
                <a:gs pos="0">
                  <a:srgbClr val="FE7B4C">
                    <a:lumMod val="83000"/>
                    <a:lumOff val="17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glow rad="254000">
                <a:srgbClr val="FE7B4C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7BF380F0-E581-41AD-B9B8-4693DE21F634}"/>
              </a:ext>
            </a:extLst>
          </p:cNvPr>
          <p:cNvSpPr txBox="1"/>
          <p:nvPr/>
        </p:nvSpPr>
        <p:spPr>
          <a:xfrm>
            <a:off x="260553" y="229797"/>
            <a:ext cx="6172201" cy="48363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4000"/>
              </a:lnSpc>
            </a:pP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Attrition</a:t>
            </a:r>
            <a:r>
              <a:rPr lang="id-ID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  <a:r>
              <a:rPr lang="en-US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pic>
        <p:nvPicPr>
          <p:cNvPr id="6" name="Picture 5" descr="Percentage of attrition by Job Role">
            <a:extLst>
              <a:ext uri="{FF2B5EF4-FFF2-40B4-BE49-F238E27FC236}">
                <a16:creationId xmlns:a16="http://schemas.microsoft.com/office/drawing/2014/main" id="{09CCA6C7-DD8D-D940-96B9-D0FB76D288B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233" y="4218438"/>
            <a:ext cx="6209824" cy="260753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2F7D1F-D0E9-BE44-99AE-CDE9811761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522" y="166192"/>
            <a:ext cx="6430535" cy="3984044"/>
          </a:xfrm>
          <a:prstGeom prst="rect">
            <a:avLst/>
          </a:prstGeom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F899386D-CFC6-B14A-8778-4B583755BB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68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37"/>
    </mc:Choice>
    <mc:Fallback>
      <p:transition spd="slow" advTm="15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39034F-90A1-8243-82F3-8B13D00CC28B}"/>
              </a:ext>
            </a:extLst>
          </p:cNvPr>
          <p:cNvSpPr txBox="1"/>
          <p:nvPr/>
        </p:nvSpPr>
        <p:spPr>
          <a:xfrm>
            <a:off x="260553" y="229797"/>
            <a:ext cx="7062021" cy="48363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4000"/>
              </a:lnSpc>
            </a:pP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Attrition</a:t>
            </a:r>
            <a:r>
              <a:rPr lang="id-ID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</a:t>
            </a:r>
            <a:r>
              <a:rPr lang="id-ID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Sales</a:t>
            </a:r>
            <a:r>
              <a:rPr lang="id-ID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Representatives</a:t>
            </a:r>
            <a:r>
              <a:rPr lang="en-US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8300C7-8E1C-4F47-A4F6-5285CD2B09CD}"/>
              </a:ext>
            </a:extLst>
          </p:cNvPr>
          <p:cNvSpPr txBox="1"/>
          <p:nvPr/>
        </p:nvSpPr>
        <p:spPr>
          <a:xfrm>
            <a:off x="7465140" y="329818"/>
            <a:ext cx="327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002060"/>
                </a:solidFill>
              </a:rPr>
              <a:t>Average Years at company = 2.92</a:t>
            </a:r>
          </a:p>
          <a:p>
            <a:r>
              <a:rPr lang="en-US" i="1" dirty="0">
                <a:solidFill>
                  <a:srgbClr val="002060"/>
                </a:solidFill>
              </a:rPr>
              <a:t>Employees with Attrition = 2.375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0AD1ED-EF9B-D445-849E-44550E8D08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249" y="3925311"/>
            <a:ext cx="3644803" cy="29326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AC3024-755A-DB44-BAEE-58559F560C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288" y="1009191"/>
            <a:ext cx="3706764" cy="26888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5AB35A-153D-2846-8CCD-908B275300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2636" y="1009248"/>
            <a:ext cx="4031515" cy="29243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73B2FB-72B7-554E-88D3-7D1D646B1A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43079" y="3933623"/>
            <a:ext cx="4031515" cy="2924377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A201175-A6F8-2244-B6F0-17EB7988A0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744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61"/>
    </mc:Choice>
    <mc:Fallback>
      <p:transition spd="slow" advTm="17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4D1B13-346A-8D4F-80F1-7DDC071E7E3F}"/>
              </a:ext>
            </a:extLst>
          </p:cNvPr>
          <p:cNvSpPr txBox="1"/>
          <p:nvPr/>
        </p:nvSpPr>
        <p:spPr>
          <a:xfrm>
            <a:off x="260553" y="229797"/>
            <a:ext cx="7062021" cy="48363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4000"/>
              </a:lnSpc>
            </a:pP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Attrition</a:t>
            </a:r>
            <a:r>
              <a:rPr lang="id-ID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</a:t>
            </a:r>
            <a:r>
              <a:rPr lang="id-ID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Human Resources</a:t>
            </a:r>
          </a:p>
          <a:p>
            <a:pPr>
              <a:lnSpc>
                <a:spcPts val="4000"/>
              </a:lnSpc>
            </a:pPr>
            <a:endParaRPr lang="id-ID" sz="3600" b="1" dirty="0">
              <a:solidFill>
                <a:srgbClr val="00206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4000"/>
              </a:lnSpc>
            </a:pPr>
            <a:r>
              <a:rPr lang="en-US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362EC2-7863-CC47-8C3C-9A02269EF3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7831" y="1031456"/>
            <a:ext cx="3742696" cy="27148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DAB9A77-D074-AF49-90B2-95C111048E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2866" y="781688"/>
            <a:ext cx="4211850" cy="30551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EA6C04-2B8E-2D43-BE81-652B90B425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0156" y="3746328"/>
            <a:ext cx="3910371" cy="2836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FDA8D2-B765-C248-B508-4231415301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3746328"/>
            <a:ext cx="4107180" cy="297926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125AF94-D918-BD4E-9CFF-47F67503A7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498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91"/>
    </mc:Choice>
    <mc:Fallback>
      <p:transition spd="slow" advTm="24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52E4D4-5B72-5A45-9D1B-CDE7444C84F6}"/>
              </a:ext>
            </a:extLst>
          </p:cNvPr>
          <p:cNvSpPr txBox="1"/>
          <p:nvPr/>
        </p:nvSpPr>
        <p:spPr>
          <a:xfrm>
            <a:off x="260553" y="229797"/>
            <a:ext cx="7062021" cy="48363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4000"/>
              </a:lnSpc>
            </a:pP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Attrition</a:t>
            </a:r>
            <a:r>
              <a:rPr lang="id-ID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</a:t>
            </a:r>
            <a:r>
              <a:rPr lang="id-ID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Laboratory</a:t>
            </a:r>
            <a:r>
              <a:rPr lang="id-ID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36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Technicians</a:t>
            </a:r>
            <a:endParaRPr lang="id-ID" sz="3600" b="1" dirty="0">
              <a:solidFill>
                <a:srgbClr val="00206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4000"/>
              </a:lnSpc>
            </a:pPr>
            <a:endParaRPr lang="id-ID" sz="3600" b="1" dirty="0">
              <a:solidFill>
                <a:srgbClr val="00206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4000"/>
              </a:lnSpc>
            </a:pPr>
            <a:r>
              <a:rPr lang="en-US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7A87F4-BE95-B14F-81D6-23BE5E0308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274" y="704626"/>
            <a:ext cx="4500715" cy="32647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7A0CD8-4C93-BC4F-87D7-4D875113D0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475" y="3937399"/>
            <a:ext cx="4026312" cy="29206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F730BB-F54F-3648-8F95-51D91B044E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89045" y="770383"/>
            <a:ext cx="4410063" cy="31989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A9095F-9CF7-6242-8693-8E1F9F9569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3937399"/>
            <a:ext cx="3767135" cy="27326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ED8CE3D-81B2-6445-AE90-3862D5D9D4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637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91"/>
    </mc:Choice>
    <mc:Fallback>
      <p:transition spd="slow" advTm="23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46969EBC-E8D3-4914-9A82-8E88F816E77E}"/>
              </a:ext>
            </a:extLst>
          </p:cNvPr>
          <p:cNvSpPr/>
          <p:nvPr/>
        </p:nvSpPr>
        <p:spPr>
          <a:xfrm>
            <a:off x="-191745" y="365165"/>
            <a:ext cx="6235892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id-ID" sz="24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Top </a:t>
            </a:r>
            <a:r>
              <a:rPr lang="id-ID" sz="24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Three</a:t>
            </a:r>
            <a:r>
              <a:rPr lang="id-ID" sz="24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24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Factors</a:t>
            </a:r>
            <a:r>
              <a:rPr lang="id-ID" sz="24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24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Contributing</a:t>
            </a:r>
            <a:r>
              <a:rPr lang="id-ID" sz="24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24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</a:t>
            </a:r>
            <a:r>
              <a:rPr lang="id-ID" sz="24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d-ID" sz="24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Turnover</a:t>
            </a:r>
            <a:r>
              <a:rPr lang="id-ID" sz="24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2400" dirty="0">
              <a:solidFill>
                <a:srgbClr val="002060"/>
              </a:solidFill>
            </a:endParaRPr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DCE25B52-B72A-4543-BBB4-A71DB875CDFC}"/>
              </a:ext>
            </a:extLst>
          </p:cNvPr>
          <p:cNvGrpSpPr/>
          <p:nvPr/>
        </p:nvGrpSpPr>
        <p:grpSpPr>
          <a:xfrm>
            <a:off x="11635568" y="379963"/>
            <a:ext cx="340321" cy="340321"/>
            <a:chOff x="1116392" y="531685"/>
            <a:chExt cx="530996" cy="530996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59F3B85-0994-4912-8961-A961CDD83DB9}"/>
                </a:ext>
              </a:extLst>
            </p:cNvPr>
            <p:cNvSpPr/>
            <p:nvPr/>
          </p:nvSpPr>
          <p:spPr>
            <a:xfrm>
              <a:off x="1116392" y="531685"/>
              <a:ext cx="530996" cy="530996"/>
            </a:xfrm>
            <a:prstGeom prst="roundRect">
              <a:avLst/>
            </a:prstGeom>
            <a:gradFill flip="none" rotWithShape="1">
              <a:gsLst>
                <a:gs pos="100000">
                  <a:srgbClr val="FE7B4C"/>
                </a:gs>
                <a:gs pos="0">
                  <a:srgbClr val="FE7B4C">
                    <a:lumMod val="83000"/>
                    <a:lumOff val="17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glow rad="254000">
                <a:srgbClr val="FE7B4C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89498F77-1B57-4647-948E-66EF2E1D59AD}"/>
                </a:ext>
              </a:extLst>
            </p:cNvPr>
            <p:cNvGrpSpPr/>
            <p:nvPr/>
          </p:nvGrpSpPr>
          <p:grpSpPr>
            <a:xfrm>
              <a:off x="1225345" y="623888"/>
              <a:ext cx="313090" cy="346590"/>
              <a:chOff x="-2198688" y="-1935162"/>
              <a:chExt cx="1157288" cy="1281111"/>
            </a:xfrm>
          </p:grpSpPr>
          <p:sp>
            <p:nvSpPr>
              <p:cNvPr id="147" name="Freeform 11">
                <a:extLst>
                  <a:ext uri="{FF2B5EF4-FFF2-40B4-BE49-F238E27FC236}">
                    <a16:creationId xmlns:a16="http://schemas.microsoft.com/office/drawing/2014/main" id="{E9FEC3AD-A49B-42AD-815D-53A3C566A2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1836738" y="-1697038"/>
                <a:ext cx="795338" cy="1042987"/>
              </a:xfrm>
              <a:custGeom>
                <a:avLst/>
                <a:gdLst>
                  <a:gd name="T0" fmla="*/ 76 w 512"/>
                  <a:gd name="T1" fmla="*/ 419 h 673"/>
                  <a:gd name="T2" fmla="*/ 79 w 512"/>
                  <a:gd name="T3" fmla="*/ 412 h 673"/>
                  <a:gd name="T4" fmla="*/ 287 w 512"/>
                  <a:gd name="T5" fmla="*/ 115 h 673"/>
                  <a:gd name="T6" fmla="*/ 294 w 512"/>
                  <a:gd name="T7" fmla="*/ 110 h 673"/>
                  <a:gd name="T8" fmla="*/ 295 w 512"/>
                  <a:gd name="T9" fmla="*/ 110 h 673"/>
                  <a:gd name="T10" fmla="*/ 299 w 512"/>
                  <a:gd name="T11" fmla="*/ 115 h 673"/>
                  <a:gd name="T12" fmla="*/ 299 w 512"/>
                  <a:gd name="T13" fmla="*/ 425 h 673"/>
                  <a:gd name="T14" fmla="*/ 83 w 512"/>
                  <a:gd name="T15" fmla="*/ 425 h 673"/>
                  <a:gd name="T16" fmla="*/ 76 w 512"/>
                  <a:gd name="T17" fmla="*/ 419 h 673"/>
                  <a:gd name="T18" fmla="*/ 304 w 512"/>
                  <a:gd name="T19" fmla="*/ 0 h 673"/>
                  <a:gd name="T20" fmla="*/ 278 w 512"/>
                  <a:gd name="T21" fmla="*/ 14 h 673"/>
                  <a:gd name="T22" fmla="*/ 11 w 512"/>
                  <a:gd name="T23" fmla="*/ 390 h 673"/>
                  <a:gd name="T24" fmla="*/ 0 w 512"/>
                  <a:gd name="T25" fmla="*/ 424 h 673"/>
                  <a:gd name="T26" fmla="*/ 0 w 512"/>
                  <a:gd name="T27" fmla="*/ 458 h 673"/>
                  <a:gd name="T28" fmla="*/ 37 w 512"/>
                  <a:gd name="T29" fmla="*/ 494 h 673"/>
                  <a:gd name="T30" fmla="*/ 298 w 512"/>
                  <a:gd name="T31" fmla="*/ 494 h 673"/>
                  <a:gd name="T32" fmla="*/ 298 w 512"/>
                  <a:gd name="T33" fmla="*/ 655 h 673"/>
                  <a:gd name="T34" fmla="*/ 313 w 512"/>
                  <a:gd name="T35" fmla="*/ 673 h 673"/>
                  <a:gd name="T36" fmla="*/ 365 w 512"/>
                  <a:gd name="T37" fmla="*/ 673 h 673"/>
                  <a:gd name="T38" fmla="*/ 381 w 512"/>
                  <a:gd name="T39" fmla="*/ 655 h 673"/>
                  <a:gd name="T40" fmla="*/ 381 w 512"/>
                  <a:gd name="T41" fmla="*/ 494 h 673"/>
                  <a:gd name="T42" fmla="*/ 494 w 512"/>
                  <a:gd name="T43" fmla="*/ 494 h 673"/>
                  <a:gd name="T44" fmla="*/ 512 w 512"/>
                  <a:gd name="T45" fmla="*/ 477 h 673"/>
                  <a:gd name="T46" fmla="*/ 512 w 512"/>
                  <a:gd name="T47" fmla="*/ 441 h 673"/>
                  <a:gd name="T48" fmla="*/ 494 w 512"/>
                  <a:gd name="T49" fmla="*/ 425 h 673"/>
                  <a:gd name="T50" fmla="*/ 381 w 512"/>
                  <a:gd name="T51" fmla="*/ 425 h 673"/>
                  <a:gd name="T52" fmla="*/ 381 w 512"/>
                  <a:gd name="T53" fmla="*/ 20 h 673"/>
                  <a:gd name="T54" fmla="*/ 357 w 512"/>
                  <a:gd name="T55" fmla="*/ 0 h 673"/>
                  <a:gd name="T56" fmla="*/ 304 w 512"/>
                  <a:gd name="T57" fmla="*/ 0 h 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12" h="673">
                    <a:moveTo>
                      <a:pt x="76" y="419"/>
                    </a:moveTo>
                    <a:cubicBezTo>
                      <a:pt x="76" y="418"/>
                      <a:pt x="77" y="415"/>
                      <a:pt x="79" y="412"/>
                    </a:cubicBezTo>
                    <a:cubicBezTo>
                      <a:pt x="287" y="115"/>
                      <a:pt x="287" y="115"/>
                      <a:pt x="287" y="115"/>
                    </a:cubicBezTo>
                    <a:cubicBezTo>
                      <a:pt x="289" y="112"/>
                      <a:pt x="291" y="110"/>
                      <a:pt x="294" y="110"/>
                    </a:cubicBezTo>
                    <a:cubicBezTo>
                      <a:pt x="295" y="110"/>
                      <a:pt x="295" y="110"/>
                      <a:pt x="295" y="110"/>
                    </a:cubicBezTo>
                    <a:cubicBezTo>
                      <a:pt x="298" y="110"/>
                      <a:pt x="299" y="111"/>
                      <a:pt x="299" y="115"/>
                    </a:cubicBezTo>
                    <a:cubicBezTo>
                      <a:pt x="299" y="425"/>
                      <a:pt x="299" y="425"/>
                      <a:pt x="299" y="425"/>
                    </a:cubicBezTo>
                    <a:cubicBezTo>
                      <a:pt x="83" y="425"/>
                      <a:pt x="83" y="425"/>
                      <a:pt x="83" y="425"/>
                    </a:cubicBezTo>
                    <a:cubicBezTo>
                      <a:pt x="79" y="425"/>
                      <a:pt x="76" y="423"/>
                      <a:pt x="76" y="419"/>
                    </a:cubicBezTo>
                    <a:moveTo>
                      <a:pt x="304" y="0"/>
                    </a:moveTo>
                    <a:cubicBezTo>
                      <a:pt x="289" y="0"/>
                      <a:pt x="282" y="7"/>
                      <a:pt x="278" y="14"/>
                    </a:cubicBezTo>
                    <a:cubicBezTo>
                      <a:pt x="11" y="390"/>
                      <a:pt x="11" y="390"/>
                      <a:pt x="11" y="390"/>
                    </a:cubicBezTo>
                    <a:cubicBezTo>
                      <a:pt x="3" y="401"/>
                      <a:pt x="0" y="412"/>
                      <a:pt x="0" y="424"/>
                    </a:cubicBezTo>
                    <a:cubicBezTo>
                      <a:pt x="0" y="458"/>
                      <a:pt x="0" y="458"/>
                      <a:pt x="0" y="458"/>
                    </a:cubicBezTo>
                    <a:cubicBezTo>
                      <a:pt x="0" y="485"/>
                      <a:pt x="10" y="494"/>
                      <a:pt x="37" y="494"/>
                    </a:cubicBezTo>
                    <a:cubicBezTo>
                      <a:pt x="298" y="494"/>
                      <a:pt x="298" y="494"/>
                      <a:pt x="298" y="494"/>
                    </a:cubicBezTo>
                    <a:cubicBezTo>
                      <a:pt x="298" y="655"/>
                      <a:pt x="298" y="655"/>
                      <a:pt x="298" y="655"/>
                    </a:cubicBezTo>
                    <a:cubicBezTo>
                      <a:pt x="298" y="665"/>
                      <a:pt x="303" y="673"/>
                      <a:pt x="313" y="673"/>
                    </a:cubicBezTo>
                    <a:cubicBezTo>
                      <a:pt x="365" y="673"/>
                      <a:pt x="365" y="673"/>
                      <a:pt x="365" y="673"/>
                    </a:cubicBezTo>
                    <a:cubicBezTo>
                      <a:pt x="375" y="673"/>
                      <a:pt x="381" y="664"/>
                      <a:pt x="381" y="655"/>
                    </a:cubicBezTo>
                    <a:cubicBezTo>
                      <a:pt x="381" y="494"/>
                      <a:pt x="381" y="494"/>
                      <a:pt x="381" y="494"/>
                    </a:cubicBezTo>
                    <a:cubicBezTo>
                      <a:pt x="494" y="494"/>
                      <a:pt x="494" y="494"/>
                      <a:pt x="494" y="494"/>
                    </a:cubicBezTo>
                    <a:cubicBezTo>
                      <a:pt x="504" y="494"/>
                      <a:pt x="512" y="487"/>
                      <a:pt x="512" y="477"/>
                    </a:cubicBezTo>
                    <a:cubicBezTo>
                      <a:pt x="512" y="441"/>
                      <a:pt x="512" y="441"/>
                      <a:pt x="512" y="441"/>
                    </a:cubicBezTo>
                    <a:cubicBezTo>
                      <a:pt x="512" y="431"/>
                      <a:pt x="503" y="425"/>
                      <a:pt x="494" y="425"/>
                    </a:cubicBezTo>
                    <a:cubicBezTo>
                      <a:pt x="381" y="425"/>
                      <a:pt x="381" y="425"/>
                      <a:pt x="381" y="425"/>
                    </a:cubicBezTo>
                    <a:cubicBezTo>
                      <a:pt x="381" y="20"/>
                      <a:pt x="381" y="20"/>
                      <a:pt x="381" y="20"/>
                    </a:cubicBezTo>
                    <a:cubicBezTo>
                      <a:pt x="381" y="6"/>
                      <a:pt x="372" y="0"/>
                      <a:pt x="357" y="0"/>
                    </a:cubicBezTo>
                    <a:lnTo>
                      <a:pt x="3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Freeform 12">
                <a:extLst>
                  <a:ext uri="{FF2B5EF4-FFF2-40B4-BE49-F238E27FC236}">
                    <a16:creationId xmlns:a16="http://schemas.microsoft.com/office/drawing/2014/main" id="{C5EC6BF1-C8B6-46AD-A45F-C5715C65C0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198688" y="-1935162"/>
                <a:ext cx="642938" cy="1001712"/>
              </a:xfrm>
              <a:custGeom>
                <a:avLst/>
                <a:gdLst>
                  <a:gd name="T0" fmla="*/ 27 w 414"/>
                  <a:gd name="T1" fmla="*/ 18 h 647"/>
                  <a:gd name="T2" fmla="*/ 9 w 414"/>
                  <a:gd name="T3" fmla="*/ 33 h 647"/>
                  <a:gd name="T4" fmla="*/ 9 w 414"/>
                  <a:gd name="T5" fmla="*/ 63 h 647"/>
                  <a:gd name="T6" fmla="*/ 24 w 414"/>
                  <a:gd name="T7" fmla="*/ 79 h 647"/>
                  <a:gd name="T8" fmla="*/ 28 w 414"/>
                  <a:gd name="T9" fmla="*/ 79 h 647"/>
                  <a:gd name="T10" fmla="*/ 192 w 414"/>
                  <a:gd name="T11" fmla="*/ 66 h 647"/>
                  <a:gd name="T12" fmla="*/ 332 w 414"/>
                  <a:gd name="T13" fmla="*/ 155 h 647"/>
                  <a:gd name="T14" fmla="*/ 236 w 414"/>
                  <a:gd name="T15" fmla="*/ 275 h 647"/>
                  <a:gd name="T16" fmla="*/ 142 w 414"/>
                  <a:gd name="T17" fmla="*/ 334 h 647"/>
                  <a:gd name="T18" fmla="*/ 0 w 414"/>
                  <a:gd name="T19" fmla="*/ 561 h 647"/>
                  <a:gd name="T20" fmla="*/ 0 w 414"/>
                  <a:gd name="T21" fmla="*/ 631 h 647"/>
                  <a:gd name="T22" fmla="*/ 19 w 414"/>
                  <a:gd name="T23" fmla="*/ 647 h 647"/>
                  <a:gd name="T24" fmla="*/ 387 w 414"/>
                  <a:gd name="T25" fmla="*/ 647 h 647"/>
                  <a:gd name="T26" fmla="*/ 406 w 414"/>
                  <a:gd name="T27" fmla="*/ 632 h 647"/>
                  <a:gd name="T28" fmla="*/ 406 w 414"/>
                  <a:gd name="T29" fmla="*/ 594 h 647"/>
                  <a:gd name="T30" fmla="*/ 387 w 414"/>
                  <a:gd name="T31" fmla="*/ 579 h 647"/>
                  <a:gd name="T32" fmla="*/ 74 w 414"/>
                  <a:gd name="T33" fmla="*/ 579 h 647"/>
                  <a:gd name="T34" fmla="*/ 74 w 414"/>
                  <a:gd name="T35" fmla="*/ 561 h 647"/>
                  <a:gd name="T36" fmla="*/ 204 w 414"/>
                  <a:gd name="T37" fmla="*/ 377 h 647"/>
                  <a:gd name="T38" fmla="*/ 294 w 414"/>
                  <a:gd name="T39" fmla="*/ 321 h 647"/>
                  <a:gd name="T40" fmla="*/ 414 w 414"/>
                  <a:gd name="T41" fmla="*/ 155 h 647"/>
                  <a:gd name="T42" fmla="*/ 192 w 414"/>
                  <a:gd name="T43" fmla="*/ 0 h 647"/>
                  <a:gd name="T44" fmla="*/ 27 w 414"/>
                  <a:gd name="T45" fmla="*/ 18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14" h="647">
                    <a:moveTo>
                      <a:pt x="27" y="18"/>
                    </a:moveTo>
                    <a:cubicBezTo>
                      <a:pt x="18" y="19"/>
                      <a:pt x="9" y="25"/>
                      <a:pt x="9" y="33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9" y="73"/>
                      <a:pt x="15" y="79"/>
                      <a:pt x="24" y="79"/>
                    </a:cubicBezTo>
                    <a:cubicBezTo>
                      <a:pt x="28" y="79"/>
                      <a:pt x="28" y="79"/>
                      <a:pt x="28" y="79"/>
                    </a:cubicBezTo>
                    <a:cubicBezTo>
                      <a:pt x="80" y="72"/>
                      <a:pt x="144" y="66"/>
                      <a:pt x="192" y="66"/>
                    </a:cubicBezTo>
                    <a:cubicBezTo>
                      <a:pt x="293" y="66"/>
                      <a:pt x="332" y="93"/>
                      <a:pt x="332" y="155"/>
                    </a:cubicBezTo>
                    <a:cubicBezTo>
                      <a:pt x="332" y="207"/>
                      <a:pt x="313" y="227"/>
                      <a:pt x="236" y="275"/>
                    </a:cubicBezTo>
                    <a:cubicBezTo>
                      <a:pt x="142" y="334"/>
                      <a:pt x="142" y="334"/>
                      <a:pt x="142" y="334"/>
                    </a:cubicBezTo>
                    <a:cubicBezTo>
                      <a:pt x="41" y="397"/>
                      <a:pt x="0" y="471"/>
                      <a:pt x="0" y="561"/>
                    </a:cubicBezTo>
                    <a:cubicBezTo>
                      <a:pt x="0" y="631"/>
                      <a:pt x="0" y="631"/>
                      <a:pt x="0" y="631"/>
                    </a:cubicBezTo>
                    <a:cubicBezTo>
                      <a:pt x="0" y="640"/>
                      <a:pt x="8" y="647"/>
                      <a:pt x="19" y="647"/>
                    </a:cubicBezTo>
                    <a:cubicBezTo>
                      <a:pt x="387" y="647"/>
                      <a:pt x="387" y="647"/>
                      <a:pt x="387" y="647"/>
                    </a:cubicBezTo>
                    <a:cubicBezTo>
                      <a:pt x="398" y="647"/>
                      <a:pt x="406" y="641"/>
                      <a:pt x="406" y="632"/>
                    </a:cubicBezTo>
                    <a:cubicBezTo>
                      <a:pt x="406" y="594"/>
                      <a:pt x="406" y="594"/>
                      <a:pt x="406" y="594"/>
                    </a:cubicBezTo>
                    <a:cubicBezTo>
                      <a:pt x="406" y="584"/>
                      <a:pt x="398" y="579"/>
                      <a:pt x="387" y="579"/>
                    </a:cubicBezTo>
                    <a:cubicBezTo>
                      <a:pt x="74" y="579"/>
                      <a:pt x="74" y="579"/>
                      <a:pt x="74" y="579"/>
                    </a:cubicBezTo>
                    <a:cubicBezTo>
                      <a:pt x="74" y="561"/>
                      <a:pt x="74" y="561"/>
                      <a:pt x="74" y="561"/>
                    </a:cubicBezTo>
                    <a:cubicBezTo>
                      <a:pt x="74" y="486"/>
                      <a:pt x="101" y="442"/>
                      <a:pt x="204" y="377"/>
                    </a:cubicBezTo>
                    <a:cubicBezTo>
                      <a:pt x="294" y="321"/>
                      <a:pt x="294" y="321"/>
                      <a:pt x="294" y="321"/>
                    </a:cubicBezTo>
                    <a:cubicBezTo>
                      <a:pt x="380" y="267"/>
                      <a:pt x="414" y="223"/>
                      <a:pt x="414" y="155"/>
                    </a:cubicBezTo>
                    <a:cubicBezTo>
                      <a:pt x="414" y="49"/>
                      <a:pt x="343" y="0"/>
                      <a:pt x="192" y="0"/>
                    </a:cubicBezTo>
                    <a:cubicBezTo>
                      <a:pt x="137" y="0"/>
                      <a:pt x="74" y="6"/>
                      <a:pt x="27" y="1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BC2A172-1C05-4D6F-B5FB-5CEBE6B7E962}"/>
              </a:ext>
            </a:extLst>
          </p:cNvPr>
          <p:cNvGrpSpPr/>
          <p:nvPr/>
        </p:nvGrpSpPr>
        <p:grpSpPr>
          <a:xfrm>
            <a:off x="4691880" y="4063079"/>
            <a:ext cx="2668588" cy="2679700"/>
            <a:chOff x="4832350" y="3127375"/>
            <a:chExt cx="2668588" cy="26797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113113D-0844-4CD7-B171-8F00F9D6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8" y="3810000"/>
              <a:ext cx="1004888" cy="1736725"/>
            </a:xfrm>
            <a:custGeom>
              <a:avLst/>
              <a:gdLst>
                <a:gd name="T0" fmla="*/ 82 w 175"/>
                <a:gd name="T1" fmla="*/ 75 h 303"/>
                <a:gd name="T2" fmla="*/ 172 w 175"/>
                <a:gd name="T3" fmla="*/ 242 h 303"/>
                <a:gd name="T4" fmla="*/ 103 w 175"/>
                <a:gd name="T5" fmla="*/ 242 h 303"/>
                <a:gd name="T6" fmla="*/ 49 w 175"/>
                <a:gd name="T7" fmla="*/ 89 h 303"/>
                <a:gd name="T8" fmla="*/ 22 w 175"/>
                <a:gd name="T9" fmla="*/ 67 h 303"/>
                <a:gd name="T10" fmla="*/ 7 w 175"/>
                <a:gd name="T11" fmla="*/ 36 h 303"/>
                <a:gd name="T12" fmla="*/ 23 w 175"/>
                <a:gd name="T13" fmla="*/ 36 h 303"/>
                <a:gd name="T14" fmla="*/ 35 w 175"/>
                <a:gd name="T15" fmla="*/ 54 h 303"/>
                <a:gd name="T16" fmla="*/ 8 w 175"/>
                <a:gd name="T17" fmla="*/ 5 h 303"/>
                <a:gd name="T18" fmla="*/ 30 w 175"/>
                <a:gd name="T19" fmla="*/ 21 h 303"/>
                <a:gd name="T20" fmla="*/ 51 w 175"/>
                <a:gd name="T21" fmla="*/ 25 h 303"/>
                <a:gd name="T22" fmla="*/ 70 w 175"/>
                <a:gd name="T23" fmla="*/ 49 h 303"/>
                <a:gd name="T24" fmla="*/ 82 w 175"/>
                <a:gd name="T25" fmla="*/ 75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303">
                  <a:moveTo>
                    <a:pt x="82" y="75"/>
                  </a:moveTo>
                  <a:cubicBezTo>
                    <a:pt x="82" y="75"/>
                    <a:pt x="175" y="184"/>
                    <a:pt x="172" y="242"/>
                  </a:cubicBezTo>
                  <a:cubicBezTo>
                    <a:pt x="169" y="299"/>
                    <a:pt x="126" y="303"/>
                    <a:pt x="103" y="242"/>
                  </a:cubicBezTo>
                  <a:cubicBezTo>
                    <a:pt x="81" y="180"/>
                    <a:pt x="49" y="89"/>
                    <a:pt x="49" y="89"/>
                  </a:cubicBezTo>
                  <a:cubicBezTo>
                    <a:pt x="49" y="89"/>
                    <a:pt x="27" y="74"/>
                    <a:pt x="22" y="67"/>
                  </a:cubicBezTo>
                  <a:cubicBezTo>
                    <a:pt x="17" y="61"/>
                    <a:pt x="13" y="39"/>
                    <a:pt x="7" y="36"/>
                  </a:cubicBezTo>
                  <a:cubicBezTo>
                    <a:pt x="0" y="33"/>
                    <a:pt x="12" y="26"/>
                    <a:pt x="23" y="36"/>
                  </a:cubicBezTo>
                  <a:cubicBezTo>
                    <a:pt x="33" y="46"/>
                    <a:pt x="30" y="57"/>
                    <a:pt x="35" y="54"/>
                  </a:cubicBezTo>
                  <a:cubicBezTo>
                    <a:pt x="40" y="50"/>
                    <a:pt x="8" y="10"/>
                    <a:pt x="8" y="5"/>
                  </a:cubicBezTo>
                  <a:cubicBezTo>
                    <a:pt x="9" y="0"/>
                    <a:pt x="30" y="21"/>
                    <a:pt x="30" y="21"/>
                  </a:cubicBezTo>
                  <a:cubicBezTo>
                    <a:pt x="30" y="21"/>
                    <a:pt x="44" y="19"/>
                    <a:pt x="51" y="25"/>
                  </a:cubicBezTo>
                  <a:cubicBezTo>
                    <a:pt x="58" y="30"/>
                    <a:pt x="67" y="43"/>
                    <a:pt x="70" y="49"/>
                  </a:cubicBezTo>
                  <a:cubicBezTo>
                    <a:pt x="72" y="55"/>
                    <a:pt x="75" y="66"/>
                    <a:pt x="82" y="75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AutoShape 3">
              <a:extLst>
                <a:ext uri="{FF2B5EF4-FFF2-40B4-BE49-F238E27FC236}">
                  <a16:creationId xmlns:a16="http://schemas.microsoft.com/office/drawing/2014/main" id="{CBAFF68D-D572-4371-A91E-AC6024B691FF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905375" y="3141662"/>
              <a:ext cx="2479675" cy="26654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8C4C649-8470-4879-B490-47F99A11E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350" y="4210050"/>
              <a:ext cx="752475" cy="1301750"/>
            </a:xfrm>
            <a:custGeom>
              <a:avLst/>
              <a:gdLst>
                <a:gd name="T0" fmla="*/ 36 w 131"/>
                <a:gd name="T1" fmla="*/ 0 h 227"/>
                <a:gd name="T2" fmla="*/ 0 w 131"/>
                <a:gd name="T3" fmla="*/ 22 h 227"/>
                <a:gd name="T4" fmla="*/ 94 w 131"/>
                <a:gd name="T5" fmla="*/ 215 h 227"/>
                <a:gd name="T6" fmla="*/ 130 w 131"/>
                <a:gd name="T7" fmla="*/ 168 h 227"/>
                <a:gd name="T8" fmla="*/ 36 w 131"/>
                <a:gd name="T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227">
                  <a:moveTo>
                    <a:pt x="36" y="0"/>
                  </a:moveTo>
                  <a:cubicBezTo>
                    <a:pt x="36" y="0"/>
                    <a:pt x="5" y="19"/>
                    <a:pt x="0" y="22"/>
                  </a:cubicBezTo>
                  <a:cubicBezTo>
                    <a:pt x="0" y="22"/>
                    <a:pt x="64" y="203"/>
                    <a:pt x="94" y="215"/>
                  </a:cubicBezTo>
                  <a:cubicBezTo>
                    <a:pt x="124" y="227"/>
                    <a:pt x="131" y="194"/>
                    <a:pt x="130" y="168"/>
                  </a:cubicBezTo>
                  <a:cubicBezTo>
                    <a:pt x="129" y="138"/>
                    <a:pt x="99" y="55"/>
                    <a:pt x="36" y="0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6D0BE20-D8F3-4E9A-9E7A-BC6FFF63D4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5529263"/>
              <a:ext cx="2451100" cy="257175"/>
            </a:xfrm>
            <a:custGeom>
              <a:avLst/>
              <a:gdLst>
                <a:gd name="T0" fmla="*/ 1544 w 1544"/>
                <a:gd name="T1" fmla="*/ 162 h 162"/>
                <a:gd name="T2" fmla="*/ 0 w 1544"/>
                <a:gd name="T3" fmla="*/ 162 h 162"/>
                <a:gd name="T4" fmla="*/ 156 w 1544"/>
                <a:gd name="T5" fmla="*/ 0 h 162"/>
                <a:gd name="T6" fmla="*/ 1436 w 1544"/>
                <a:gd name="T7" fmla="*/ 0 h 162"/>
                <a:gd name="T8" fmla="*/ 1544 w 1544"/>
                <a:gd name="T9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4" h="162">
                  <a:moveTo>
                    <a:pt x="1544" y="162"/>
                  </a:moveTo>
                  <a:lnTo>
                    <a:pt x="0" y="162"/>
                  </a:lnTo>
                  <a:lnTo>
                    <a:pt x="156" y="0"/>
                  </a:lnTo>
                  <a:lnTo>
                    <a:pt x="1436" y="0"/>
                  </a:lnTo>
                  <a:lnTo>
                    <a:pt x="1544" y="16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6FC9E0"/>
                </a:gs>
                <a:gs pos="39000">
                  <a:srgbClr val="4BC3E2"/>
                </a:gs>
                <a:gs pos="85000">
                  <a:srgbClr val="030341"/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1E2CD51-2ACF-4F68-863C-840F1804E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3363" y="4187825"/>
              <a:ext cx="1520825" cy="1598613"/>
            </a:xfrm>
            <a:custGeom>
              <a:avLst/>
              <a:gdLst>
                <a:gd name="T0" fmla="*/ 265 w 265"/>
                <a:gd name="T1" fmla="*/ 279 h 279"/>
                <a:gd name="T2" fmla="*/ 25 w 265"/>
                <a:gd name="T3" fmla="*/ 279 h 279"/>
                <a:gd name="T4" fmla="*/ 20 w 265"/>
                <a:gd name="T5" fmla="*/ 234 h 279"/>
                <a:gd name="T6" fmla="*/ 20 w 265"/>
                <a:gd name="T7" fmla="*/ 230 h 279"/>
                <a:gd name="T8" fmla="*/ 13 w 265"/>
                <a:gd name="T9" fmla="*/ 171 h 279"/>
                <a:gd name="T10" fmla="*/ 11 w 265"/>
                <a:gd name="T11" fmla="*/ 150 h 279"/>
                <a:gd name="T12" fmla="*/ 10 w 265"/>
                <a:gd name="T13" fmla="*/ 129 h 279"/>
                <a:gd name="T14" fmla="*/ 10 w 265"/>
                <a:gd name="T15" fmla="*/ 34 h 279"/>
                <a:gd name="T16" fmla="*/ 10 w 265"/>
                <a:gd name="T17" fmla="*/ 34 h 279"/>
                <a:gd name="T18" fmla="*/ 65 w 265"/>
                <a:gd name="T19" fmla="*/ 17 h 279"/>
                <a:gd name="T20" fmla="*/ 86 w 265"/>
                <a:gd name="T21" fmla="*/ 1 h 279"/>
                <a:gd name="T22" fmla="*/ 131 w 265"/>
                <a:gd name="T23" fmla="*/ 3 h 279"/>
                <a:gd name="T24" fmla="*/ 132 w 265"/>
                <a:gd name="T25" fmla="*/ 3 h 279"/>
                <a:gd name="T26" fmla="*/ 132 w 265"/>
                <a:gd name="T27" fmla="*/ 3 h 279"/>
                <a:gd name="T28" fmla="*/ 133 w 265"/>
                <a:gd name="T29" fmla="*/ 3 h 279"/>
                <a:gd name="T30" fmla="*/ 169 w 265"/>
                <a:gd name="T31" fmla="*/ 12 h 279"/>
                <a:gd name="T32" fmla="*/ 170 w 265"/>
                <a:gd name="T33" fmla="*/ 13 h 279"/>
                <a:gd name="T34" fmla="*/ 170 w 265"/>
                <a:gd name="T35" fmla="*/ 13 h 279"/>
                <a:gd name="T36" fmla="*/ 171 w 265"/>
                <a:gd name="T37" fmla="*/ 26 h 279"/>
                <a:gd name="T38" fmla="*/ 197 w 265"/>
                <a:gd name="T39" fmla="*/ 31 h 279"/>
                <a:gd name="T40" fmla="*/ 201 w 265"/>
                <a:gd name="T41" fmla="*/ 32 h 279"/>
                <a:gd name="T42" fmla="*/ 251 w 265"/>
                <a:gd name="T43" fmla="*/ 105 h 279"/>
                <a:gd name="T44" fmla="*/ 255 w 265"/>
                <a:gd name="T45" fmla="*/ 151 h 279"/>
                <a:gd name="T46" fmla="*/ 259 w 265"/>
                <a:gd name="T47" fmla="*/ 192 h 279"/>
                <a:gd name="T48" fmla="*/ 262 w 265"/>
                <a:gd name="T49" fmla="*/ 234 h 279"/>
                <a:gd name="T50" fmla="*/ 264 w 265"/>
                <a:gd name="T51" fmla="*/ 266 h 279"/>
                <a:gd name="T52" fmla="*/ 264 w 265"/>
                <a:gd name="T53" fmla="*/ 266 h 279"/>
                <a:gd name="T54" fmla="*/ 265 w 265"/>
                <a:gd name="T55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5" h="279">
                  <a:moveTo>
                    <a:pt x="265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3"/>
                    <a:pt x="23" y="256"/>
                    <a:pt x="20" y="234"/>
                  </a:cubicBezTo>
                  <a:cubicBezTo>
                    <a:pt x="20" y="232"/>
                    <a:pt x="20" y="231"/>
                    <a:pt x="20" y="230"/>
                  </a:cubicBezTo>
                  <a:cubicBezTo>
                    <a:pt x="17" y="211"/>
                    <a:pt x="15" y="191"/>
                    <a:pt x="13" y="171"/>
                  </a:cubicBezTo>
                  <a:cubicBezTo>
                    <a:pt x="13" y="164"/>
                    <a:pt x="12" y="157"/>
                    <a:pt x="11" y="150"/>
                  </a:cubicBezTo>
                  <a:cubicBezTo>
                    <a:pt x="11" y="143"/>
                    <a:pt x="11" y="136"/>
                    <a:pt x="10" y="129"/>
                  </a:cubicBezTo>
                  <a:cubicBezTo>
                    <a:pt x="8" y="78"/>
                    <a:pt x="0" y="42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9" y="26"/>
                    <a:pt x="65" y="17"/>
                    <a:pt x="65" y="17"/>
                  </a:cubicBezTo>
                  <a:cubicBezTo>
                    <a:pt x="65" y="17"/>
                    <a:pt x="70" y="2"/>
                    <a:pt x="86" y="1"/>
                  </a:cubicBezTo>
                  <a:cubicBezTo>
                    <a:pt x="102" y="0"/>
                    <a:pt x="118" y="1"/>
                    <a:pt x="131" y="3"/>
                  </a:cubicBezTo>
                  <a:cubicBezTo>
                    <a:pt x="131" y="3"/>
                    <a:pt x="132" y="3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3" y="3"/>
                    <a:pt x="133" y="3"/>
                  </a:cubicBezTo>
                  <a:cubicBezTo>
                    <a:pt x="152" y="6"/>
                    <a:pt x="167" y="10"/>
                    <a:pt x="169" y="12"/>
                  </a:cubicBezTo>
                  <a:cubicBezTo>
                    <a:pt x="170" y="12"/>
                    <a:pt x="170" y="13"/>
                    <a:pt x="170" y="13"/>
                  </a:cubicBezTo>
                  <a:cubicBezTo>
                    <a:pt x="170" y="13"/>
                    <a:pt x="170" y="13"/>
                    <a:pt x="170" y="13"/>
                  </a:cubicBezTo>
                  <a:cubicBezTo>
                    <a:pt x="171" y="22"/>
                    <a:pt x="171" y="26"/>
                    <a:pt x="171" y="26"/>
                  </a:cubicBezTo>
                  <a:cubicBezTo>
                    <a:pt x="171" y="26"/>
                    <a:pt x="184" y="32"/>
                    <a:pt x="197" y="31"/>
                  </a:cubicBezTo>
                  <a:cubicBezTo>
                    <a:pt x="198" y="31"/>
                    <a:pt x="199" y="31"/>
                    <a:pt x="201" y="32"/>
                  </a:cubicBezTo>
                  <a:cubicBezTo>
                    <a:pt x="216" y="35"/>
                    <a:pt x="247" y="62"/>
                    <a:pt x="251" y="105"/>
                  </a:cubicBezTo>
                  <a:cubicBezTo>
                    <a:pt x="252" y="117"/>
                    <a:pt x="254" y="133"/>
                    <a:pt x="255" y="151"/>
                  </a:cubicBezTo>
                  <a:cubicBezTo>
                    <a:pt x="256" y="164"/>
                    <a:pt x="257" y="178"/>
                    <a:pt x="259" y="192"/>
                  </a:cubicBezTo>
                  <a:cubicBezTo>
                    <a:pt x="260" y="207"/>
                    <a:pt x="261" y="221"/>
                    <a:pt x="262" y="234"/>
                  </a:cubicBezTo>
                  <a:cubicBezTo>
                    <a:pt x="263" y="246"/>
                    <a:pt x="263" y="258"/>
                    <a:pt x="264" y="266"/>
                  </a:cubicBezTo>
                  <a:cubicBezTo>
                    <a:pt x="264" y="266"/>
                    <a:pt x="264" y="266"/>
                    <a:pt x="264" y="266"/>
                  </a:cubicBezTo>
                  <a:cubicBezTo>
                    <a:pt x="264" y="272"/>
                    <a:pt x="265" y="277"/>
                    <a:pt x="265" y="27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19F10DD-B9D3-4B3A-8314-9802E27DC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2350" y="4359275"/>
              <a:ext cx="1382713" cy="1152525"/>
            </a:xfrm>
            <a:custGeom>
              <a:avLst/>
              <a:gdLst>
                <a:gd name="T0" fmla="*/ 227 w 241"/>
                <a:gd name="T1" fmla="*/ 194 h 201"/>
                <a:gd name="T2" fmla="*/ 104 w 241"/>
                <a:gd name="T3" fmla="*/ 200 h 201"/>
                <a:gd name="T4" fmla="*/ 23 w 241"/>
                <a:gd name="T5" fmla="*/ 199 h 201"/>
                <a:gd name="T6" fmla="*/ 38 w 241"/>
                <a:gd name="T7" fmla="*/ 83 h 201"/>
                <a:gd name="T8" fmla="*/ 94 w 241"/>
                <a:gd name="T9" fmla="*/ 4 h 201"/>
                <a:gd name="T10" fmla="*/ 94 w 241"/>
                <a:gd name="T11" fmla="*/ 4 h 201"/>
                <a:gd name="T12" fmla="*/ 106 w 241"/>
                <a:gd name="T13" fmla="*/ 1 h 201"/>
                <a:gd name="T14" fmla="*/ 143 w 241"/>
                <a:gd name="T15" fmla="*/ 57 h 201"/>
                <a:gd name="T16" fmla="*/ 95 w 241"/>
                <a:gd name="T17" fmla="*/ 120 h 201"/>
                <a:gd name="T18" fmla="*/ 76 w 241"/>
                <a:gd name="T19" fmla="*/ 141 h 201"/>
                <a:gd name="T20" fmla="*/ 97 w 241"/>
                <a:gd name="T21" fmla="*/ 141 h 201"/>
                <a:gd name="T22" fmla="*/ 239 w 241"/>
                <a:gd name="T23" fmla="*/ 164 h 201"/>
                <a:gd name="T24" fmla="*/ 227 w 241"/>
                <a:gd name="T25" fmla="*/ 194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01">
                  <a:moveTo>
                    <a:pt x="227" y="194"/>
                  </a:moveTo>
                  <a:cubicBezTo>
                    <a:pt x="224" y="194"/>
                    <a:pt x="160" y="198"/>
                    <a:pt x="104" y="200"/>
                  </a:cubicBezTo>
                  <a:cubicBezTo>
                    <a:pt x="66" y="201"/>
                    <a:pt x="32" y="201"/>
                    <a:pt x="23" y="199"/>
                  </a:cubicBezTo>
                  <a:cubicBezTo>
                    <a:pt x="0" y="193"/>
                    <a:pt x="5" y="167"/>
                    <a:pt x="38" y="83"/>
                  </a:cubicBezTo>
                  <a:cubicBezTo>
                    <a:pt x="59" y="29"/>
                    <a:pt x="80" y="10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101" y="0"/>
                    <a:pt x="106" y="1"/>
                    <a:pt x="106" y="1"/>
                  </a:cubicBezTo>
                  <a:cubicBezTo>
                    <a:pt x="123" y="0"/>
                    <a:pt x="145" y="42"/>
                    <a:pt x="143" y="57"/>
                  </a:cubicBezTo>
                  <a:cubicBezTo>
                    <a:pt x="142" y="66"/>
                    <a:pt x="115" y="98"/>
                    <a:pt x="95" y="120"/>
                  </a:cubicBezTo>
                  <a:cubicBezTo>
                    <a:pt x="85" y="132"/>
                    <a:pt x="76" y="141"/>
                    <a:pt x="76" y="141"/>
                  </a:cubicBezTo>
                  <a:cubicBezTo>
                    <a:pt x="76" y="141"/>
                    <a:pt x="85" y="141"/>
                    <a:pt x="97" y="141"/>
                  </a:cubicBezTo>
                  <a:cubicBezTo>
                    <a:pt x="139" y="142"/>
                    <a:pt x="228" y="145"/>
                    <a:pt x="239" y="164"/>
                  </a:cubicBezTo>
                  <a:cubicBezTo>
                    <a:pt x="241" y="169"/>
                    <a:pt x="233" y="194"/>
                    <a:pt x="227" y="194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5849D18F-42AB-4436-A00E-CCB48479C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4960938"/>
              <a:ext cx="333375" cy="750888"/>
            </a:xfrm>
            <a:custGeom>
              <a:avLst/>
              <a:gdLst>
                <a:gd name="T0" fmla="*/ 66 w 66"/>
                <a:gd name="T1" fmla="*/ 131 h 131"/>
                <a:gd name="T2" fmla="*/ 23 w 66"/>
                <a:gd name="T3" fmla="*/ 68 h 131"/>
                <a:gd name="T4" fmla="*/ 4 w 66"/>
                <a:gd name="T5" fmla="*/ 25 h 131"/>
                <a:gd name="T6" fmla="*/ 57 w 66"/>
                <a:gd name="T7" fmla="*/ 16 h 131"/>
                <a:gd name="T8" fmla="*/ 64 w 66"/>
                <a:gd name="T9" fmla="*/ 99 h 131"/>
                <a:gd name="T10" fmla="*/ 66 w 66"/>
                <a:gd name="T11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131">
                  <a:moveTo>
                    <a:pt x="66" y="131"/>
                  </a:moveTo>
                  <a:cubicBezTo>
                    <a:pt x="61" y="107"/>
                    <a:pt x="42" y="83"/>
                    <a:pt x="23" y="68"/>
                  </a:cubicBezTo>
                  <a:cubicBezTo>
                    <a:pt x="0" y="51"/>
                    <a:pt x="4" y="25"/>
                    <a:pt x="4" y="25"/>
                  </a:cubicBezTo>
                  <a:cubicBezTo>
                    <a:pt x="21" y="0"/>
                    <a:pt x="41" y="5"/>
                    <a:pt x="57" y="16"/>
                  </a:cubicBezTo>
                  <a:cubicBezTo>
                    <a:pt x="59" y="43"/>
                    <a:pt x="62" y="74"/>
                    <a:pt x="64" y="99"/>
                  </a:cubicBezTo>
                  <a:cubicBezTo>
                    <a:pt x="65" y="111"/>
                    <a:pt x="65" y="123"/>
                    <a:pt x="66" y="131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1D8B039-3C85-439E-9B4E-0AE3B0227E37}"/>
                </a:ext>
              </a:extLst>
            </p:cNvPr>
            <p:cNvSpPr/>
            <p:nvPr/>
          </p:nvSpPr>
          <p:spPr>
            <a:xfrm rot="20364014">
              <a:off x="6924390" y="4583236"/>
              <a:ext cx="305126" cy="641501"/>
            </a:xfrm>
            <a:custGeom>
              <a:avLst/>
              <a:gdLst>
                <a:gd name="connsiteX0" fmla="*/ 793 w 453638"/>
                <a:gd name="connsiteY0" fmla="*/ 10752 h 953733"/>
                <a:gd name="connsiteX1" fmla="*/ 331787 w 453638"/>
                <a:gd name="connsiteY1" fmla="*/ 467952 h 953733"/>
                <a:gd name="connsiteX2" fmla="*/ 436562 w 453638"/>
                <a:gd name="connsiteY2" fmla="*/ 944202 h 953733"/>
                <a:gd name="connsiteX3" fmla="*/ 793 w 453638"/>
                <a:gd name="connsiteY3" fmla="*/ 10752 h 95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638" h="953733">
                  <a:moveTo>
                    <a:pt x="793" y="10752"/>
                  </a:moveTo>
                  <a:cubicBezTo>
                    <a:pt x="-16669" y="-68623"/>
                    <a:pt x="259159" y="312377"/>
                    <a:pt x="331787" y="467952"/>
                  </a:cubicBezTo>
                  <a:cubicBezTo>
                    <a:pt x="404415" y="623527"/>
                    <a:pt x="490934" y="1020005"/>
                    <a:pt x="436562" y="944202"/>
                  </a:cubicBezTo>
                  <a:cubicBezTo>
                    <a:pt x="382190" y="868399"/>
                    <a:pt x="18255" y="90127"/>
                    <a:pt x="793" y="107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9C6C3AB2-1F41-4F9F-A40A-34C6948A2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5838" y="4297363"/>
              <a:ext cx="1435100" cy="1168400"/>
            </a:xfrm>
            <a:custGeom>
              <a:avLst/>
              <a:gdLst>
                <a:gd name="T0" fmla="*/ 11 w 250"/>
                <a:gd name="T1" fmla="*/ 49 h 204"/>
                <a:gd name="T2" fmla="*/ 103 w 250"/>
                <a:gd name="T3" fmla="*/ 27 h 204"/>
                <a:gd name="T4" fmla="*/ 211 w 250"/>
                <a:gd name="T5" fmla="*/ 135 h 204"/>
                <a:gd name="T6" fmla="*/ 179 w 250"/>
                <a:gd name="T7" fmla="*/ 196 h 204"/>
                <a:gd name="T8" fmla="*/ 10 w 250"/>
                <a:gd name="T9" fmla="*/ 49 h 204"/>
                <a:gd name="T10" fmla="*/ 11 w 250"/>
                <a:gd name="T11" fmla="*/ 4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204">
                  <a:moveTo>
                    <a:pt x="11" y="49"/>
                  </a:moveTo>
                  <a:cubicBezTo>
                    <a:pt x="25" y="11"/>
                    <a:pt x="73" y="0"/>
                    <a:pt x="103" y="27"/>
                  </a:cubicBezTo>
                  <a:cubicBezTo>
                    <a:pt x="136" y="58"/>
                    <a:pt x="187" y="105"/>
                    <a:pt x="211" y="135"/>
                  </a:cubicBezTo>
                  <a:cubicBezTo>
                    <a:pt x="250" y="180"/>
                    <a:pt x="199" y="204"/>
                    <a:pt x="179" y="196"/>
                  </a:cubicBezTo>
                  <a:cubicBezTo>
                    <a:pt x="117" y="171"/>
                    <a:pt x="0" y="117"/>
                    <a:pt x="10" y="49"/>
                  </a:cubicBezTo>
                  <a:cubicBezTo>
                    <a:pt x="10" y="49"/>
                    <a:pt x="11" y="49"/>
                    <a:pt x="11" y="4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53D9C9B8-8241-4452-98F4-6F4696E02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809625" cy="1135063"/>
            </a:xfrm>
            <a:custGeom>
              <a:avLst/>
              <a:gdLst>
                <a:gd name="T0" fmla="*/ 138 w 141"/>
                <a:gd name="T1" fmla="*/ 142 h 198"/>
                <a:gd name="T2" fmla="*/ 136 w 141"/>
                <a:gd name="T3" fmla="*/ 150 h 198"/>
                <a:gd name="T4" fmla="*/ 134 w 141"/>
                <a:gd name="T5" fmla="*/ 170 h 198"/>
                <a:gd name="T6" fmla="*/ 128 w 141"/>
                <a:gd name="T7" fmla="*/ 178 h 198"/>
                <a:gd name="T8" fmla="*/ 125 w 141"/>
                <a:gd name="T9" fmla="*/ 179 h 198"/>
                <a:gd name="T10" fmla="*/ 115 w 141"/>
                <a:gd name="T11" fmla="*/ 178 h 198"/>
                <a:gd name="T12" fmla="*/ 109 w 141"/>
                <a:gd name="T13" fmla="*/ 198 h 198"/>
                <a:gd name="T14" fmla="*/ 108 w 141"/>
                <a:gd name="T15" fmla="*/ 197 h 198"/>
                <a:gd name="T16" fmla="*/ 71 w 141"/>
                <a:gd name="T17" fmla="*/ 188 h 198"/>
                <a:gd name="T18" fmla="*/ 71 w 141"/>
                <a:gd name="T19" fmla="*/ 188 h 198"/>
                <a:gd name="T20" fmla="*/ 70 w 141"/>
                <a:gd name="T21" fmla="*/ 188 h 198"/>
                <a:gd name="T22" fmla="*/ 25 w 141"/>
                <a:gd name="T23" fmla="*/ 186 h 198"/>
                <a:gd name="T24" fmla="*/ 26 w 141"/>
                <a:gd name="T25" fmla="*/ 157 h 198"/>
                <a:gd name="T26" fmla="*/ 19 w 141"/>
                <a:gd name="T27" fmla="*/ 125 h 198"/>
                <a:gd name="T28" fmla="*/ 9 w 141"/>
                <a:gd name="T29" fmla="*/ 99 h 198"/>
                <a:gd name="T30" fmla="*/ 0 w 141"/>
                <a:gd name="T31" fmla="*/ 72 h 198"/>
                <a:gd name="T32" fmla="*/ 34 w 141"/>
                <a:gd name="T33" fmla="*/ 18 h 198"/>
                <a:gd name="T34" fmla="*/ 57 w 141"/>
                <a:gd name="T35" fmla="*/ 7 h 198"/>
                <a:gd name="T36" fmla="*/ 76 w 141"/>
                <a:gd name="T37" fmla="*/ 0 h 198"/>
                <a:gd name="T38" fmla="*/ 92 w 141"/>
                <a:gd name="T39" fmla="*/ 9 h 198"/>
                <a:gd name="T40" fmla="*/ 112 w 141"/>
                <a:gd name="T41" fmla="*/ 11 h 198"/>
                <a:gd name="T42" fmla="*/ 124 w 141"/>
                <a:gd name="T43" fmla="*/ 24 h 198"/>
                <a:gd name="T44" fmla="*/ 134 w 141"/>
                <a:gd name="T45" fmla="*/ 37 h 198"/>
                <a:gd name="T46" fmla="*/ 134 w 141"/>
                <a:gd name="T47" fmla="*/ 38 h 198"/>
                <a:gd name="T48" fmla="*/ 134 w 141"/>
                <a:gd name="T49" fmla="*/ 38 h 198"/>
                <a:gd name="T50" fmla="*/ 133 w 141"/>
                <a:gd name="T51" fmla="*/ 39 h 198"/>
                <a:gd name="T52" fmla="*/ 132 w 141"/>
                <a:gd name="T53" fmla="*/ 41 h 198"/>
                <a:gd name="T54" fmla="*/ 131 w 141"/>
                <a:gd name="T55" fmla="*/ 42 h 198"/>
                <a:gd name="T56" fmla="*/ 130 w 141"/>
                <a:gd name="T57" fmla="*/ 42 h 198"/>
                <a:gd name="T58" fmla="*/ 129 w 141"/>
                <a:gd name="T59" fmla="*/ 43 h 198"/>
                <a:gd name="T60" fmla="*/ 129 w 141"/>
                <a:gd name="T61" fmla="*/ 43 h 198"/>
                <a:gd name="T62" fmla="*/ 138 w 141"/>
                <a:gd name="T63" fmla="*/ 90 h 198"/>
                <a:gd name="T64" fmla="*/ 139 w 141"/>
                <a:gd name="T65" fmla="*/ 113 h 198"/>
                <a:gd name="T66" fmla="*/ 138 w 141"/>
                <a:gd name="T67" fmla="*/ 142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1" h="198">
                  <a:moveTo>
                    <a:pt x="138" y="142"/>
                  </a:moveTo>
                  <a:cubicBezTo>
                    <a:pt x="138" y="145"/>
                    <a:pt x="137" y="147"/>
                    <a:pt x="136" y="150"/>
                  </a:cubicBezTo>
                  <a:cubicBezTo>
                    <a:pt x="136" y="151"/>
                    <a:pt x="135" y="166"/>
                    <a:pt x="134" y="170"/>
                  </a:cubicBezTo>
                  <a:cubicBezTo>
                    <a:pt x="134" y="172"/>
                    <a:pt x="132" y="177"/>
                    <a:pt x="128" y="178"/>
                  </a:cubicBezTo>
                  <a:cubicBezTo>
                    <a:pt x="127" y="179"/>
                    <a:pt x="126" y="179"/>
                    <a:pt x="125" y="179"/>
                  </a:cubicBezTo>
                  <a:cubicBezTo>
                    <a:pt x="118" y="178"/>
                    <a:pt x="115" y="178"/>
                    <a:pt x="115" y="178"/>
                  </a:cubicBezTo>
                  <a:cubicBezTo>
                    <a:pt x="115" y="178"/>
                    <a:pt x="108" y="189"/>
                    <a:pt x="109" y="198"/>
                  </a:cubicBezTo>
                  <a:cubicBezTo>
                    <a:pt x="109" y="198"/>
                    <a:pt x="109" y="197"/>
                    <a:pt x="108" y="197"/>
                  </a:cubicBezTo>
                  <a:cubicBezTo>
                    <a:pt x="106" y="195"/>
                    <a:pt x="91" y="191"/>
                    <a:pt x="71" y="188"/>
                  </a:cubicBezTo>
                  <a:cubicBezTo>
                    <a:pt x="71" y="188"/>
                    <a:pt x="71" y="188"/>
                    <a:pt x="71" y="188"/>
                  </a:cubicBezTo>
                  <a:cubicBezTo>
                    <a:pt x="71" y="188"/>
                    <a:pt x="70" y="188"/>
                    <a:pt x="70" y="188"/>
                  </a:cubicBezTo>
                  <a:cubicBezTo>
                    <a:pt x="57" y="186"/>
                    <a:pt x="41" y="185"/>
                    <a:pt x="25" y="186"/>
                  </a:cubicBezTo>
                  <a:cubicBezTo>
                    <a:pt x="25" y="186"/>
                    <a:pt x="27" y="173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9" y="43"/>
                    <a:pt x="139" y="82"/>
                    <a:pt x="138" y="90"/>
                  </a:cubicBezTo>
                  <a:cubicBezTo>
                    <a:pt x="138" y="97"/>
                    <a:pt x="137" y="106"/>
                    <a:pt x="139" y="113"/>
                  </a:cubicBezTo>
                  <a:cubicBezTo>
                    <a:pt x="141" y="118"/>
                    <a:pt x="141" y="129"/>
                    <a:pt x="138" y="142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104737AB-59A7-4247-842C-6F97799DA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900113"/>
            </a:xfrm>
            <a:custGeom>
              <a:avLst/>
              <a:gdLst>
                <a:gd name="T0" fmla="*/ 134 w 136"/>
                <a:gd name="T1" fmla="*/ 37 h 157"/>
                <a:gd name="T2" fmla="*/ 134 w 136"/>
                <a:gd name="T3" fmla="*/ 38 h 157"/>
                <a:gd name="T4" fmla="*/ 134 w 136"/>
                <a:gd name="T5" fmla="*/ 38 h 157"/>
                <a:gd name="T6" fmla="*/ 133 w 136"/>
                <a:gd name="T7" fmla="*/ 39 h 157"/>
                <a:gd name="T8" fmla="*/ 132 w 136"/>
                <a:gd name="T9" fmla="*/ 41 h 157"/>
                <a:gd name="T10" fmla="*/ 129 w 136"/>
                <a:gd name="T11" fmla="*/ 43 h 157"/>
                <a:gd name="T12" fmla="*/ 129 w 136"/>
                <a:gd name="T13" fmla="*/ 43 h 157"/>
                <a:gd name="T14" fmla="*/ 127 w 136"/>
                <a:gd name="T15" fmla="*/ 79 h 157"/>
                <a:gd name="T16" fmla="*/ 97 w 136"/>
                <a:gd name="T17" fmla="*/ 111 h 157"/>
                <a:gd name="T18" fmla="*/ 85 w 136"/>
                <a:gd name="T19" fmla="*/ 140 h 157"/>
                <a:gd name="T20" fmla="*/ 85 w 136"/>
                <a:gd name="T21" fmla="*/ 157 h 157"/>
                <a:gd name="T22" fmla="*/ 26 w 136"/>
                <a:gd name="T23" fmla="*/ 157 h 157"/>
                <a:gd name="T24" fmla="*/ 19 w 136"/>
                <a:gd name="T25" fmla="*/ 125 h 157"/>
                <a:gd name="T26" fmla="*/ 9 w 136"/>
                <a:gd name="T27" fmla="*/ 99 h 157"/>
                <a:gd name="T28" fmla="*/ 0 w 136"/>
                <a:gd name="T29" fmla="*/ 72 h 157"/>
                <a:gd name="T30" fmla="*/ 34 w 136"/>
                <a:gd name="T31" fmla="*/ 18 h 157"/>
                <a:gd name="T32" fmla="*/ 57 w 136"/>
                <a:gd name="T33" fmla="*/ 7 h 157"/>
                <a:gd name="T34" fmla="*/ 76 w 136"/>
                <a:gd name="T35" fmla="*/ 0 h 157"/>
                <a:gd name="T36" fmla="*/ 92 w 136"/>
                <a:gd name="T37" fmla="*/ 9 h 157"/>
                <a:gd name="T38" fmla="*/ 112 w 136"/>
                <a:gd name="T39" fmla="*/ 11 h 157"/>
                <a:gd name="T40" fmla="*/ 124 w 136"/>
                <a:gd name="T41" fmla="*/ 24 h 157"/>
                <a:gd name="T42" fmla="*/ 134 w 136"/>
                <a:gd name="T43" fmla="*/ 3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6" h="157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1" y="42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7" y="79"/>
                    <a:pt x="127" y="79"/>
                    <a:pt x="127" y="79"/>
                  </a:cubicBezTo>
                  <a:cubicBezTo>
                    <a:pt x="97" y="111"/>
                    <a:pt x="97" y="111"/>
                    <a:pt x="97" y="111"/>
                  </a:cubicBezTo>
                  <a:cubicBezTo>
                    <a:pt x="89" y="119"/>
                    <a:pt x="85" y="129"/>
                    <a:pt x="85" y="140"/>
                  </a:cubicBezTo>
                  <a:cubicBezTo>
                    <a:pt x="85" y="157"/>
                    <a:pt x="85" y="157"/>
                    <a:pt x="85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gradFill>
              <a:gsLst>
                <a:gs pos="75000">
                  <a:srgbClr val="F7BDBB"/>
                </a:gs>
                <a:gs pos="100000">
                  <a:srgbClr val="F7BDBB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A4EE508E-C139-4549-AD46-4E5E82F75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566738"/>
            </a:xfrm>
            <a:custGeom>
              <a:avLst/>
              <a:gdLst>
                <a:gd name="T0" fmla="*/ 134 w 136"/>
                <a:gd name="T1" fmla="*/ 37 h 99"/>
                <a:gd name="T2" fmla="*/ 134 w 136"/>
                <a:gd name="T3" fmla="*/ 38 h 99"/>
                <a:gd name="T4" fmla="*/ 134 w 136"/>
                <a:gd name="T5" fmla="*/ 38 h 99"/>
                <a:gd name="T6" fmla="*/ 133 w 136"/>
                <a:gd name="T7" fmla="*/ 39 h 99"/>
                <a:gd name="T8" fmla="*/ 132 w 136"/>
                <a:gd name="T9" fmla="*/ 41 h 99"/>
                <a:gd name="T10" fmla="*/ 131 w 136"/>
                <a:gd name="T11" fmla="*/ 42 h 99"/>
                <a:gd name="T12" fmla="*/ 130 w 136"/>
                <a:gd name="T13" fmla="*/ 42 h 99"/>
                <a:gd name="T14" fmla="*/ 129 w 136"/>
                <a:gd name="T15" fmla="*/ 43 h 99"/>
                <a:gd name="T16" fmla="*/ 129 w 136"/>
                <a:gd name="T17" fmla="*/ 43 h 99"/>
                <a:gd name="T18" fmla="*/ 72 w 136"/>
                <a:gd name="T19" fmla="*/ 96 h 99"/>
                <a:gd name="T20" fmla="*/ 70 w 136"/>
                <a:gd name="T21" fmla="*/ 99 h 99"/>
                <a:gd name="T22" fmla="*/ 9 w 136"/>
                <a:gd name="T23" fmla="*/ 99 h 99"/>
                <a:gd name="T24" fmla="*/ 0 w 136"/>
                <a:gd name="T25" fmla="*/ 72 h 99"/>
                <a:gd name="T26" fmla="*/ 34 w 136"/>
                <a:gd name="T27" fmla="*/ 18 h 99"/>
                <a:gd name="T28" fmla="*/ 57 w 136"/>
                <a:gd name="T29" fmla="*/ 7 h 99"/>
                <a:gd name="T30" fmla="*/ 76 w 136"/>
                <a:gd name="T31" fmla="*/ 0 h 99"/>
                <a:gd name="T32" fmla="*/ 92 w 136"/>
                <a:gd name="T33" fmla="*/ 9 h 99"/>
                <a:gd name="T34" fmla="*/ 112 w 136"/>
                <a:gd name="T35" fmla="*/ 11 h 99"/>
                <a:gd name="T36" fmla="*/ 124 w 136"/>
                <a:gd name="T37" fmla="*/ 24 h 99"/>
                <a:gd name="T38" fmla="*/ 134 w 136"/>
                <a:gd name="T39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6" h="99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4" y="45"/>
                    <a:pt x="107" y="51"/>
                    <a:pt x="72" y="96"/>
                  </a:cubicBezTo>
                  <a:cubicBezTo>
                    <a:pt x="72" y="97"/>
                    <a:pt x="71" y="98"/>
                    <a:pt x="70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solidFill>
              <a:srgbClr val="FA9F9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59F122DD-9773-48CA-B36A-41383E8FF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9675" y="3775075"/>
              <a:ext cx="68263" cy="92075"/>
            </a:xfrm>
            <a:custGeom>
              <a:avLst/>
              <a:gdLst>
                <a:gd name="T0" fmla="*/ 0 w 12"/>
                <a:gd name="T1" fmla="*/ 4 h 16"/>
                <a:gd name="T2" fmla="*/ 6 w 12"/>
                <a:gd name="T3" fmla="*/ 8 h 16"/>
                <a:gd name="T4" fmla="*/ 12 w 12"/>
                <a:gd name="T5" fmla="*/ 16 h 16"/>
                <a:gd name="T6" fmla="*/ 0 w 12"/>
                <a:gd name="T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0" y="4"/>
                  </a:moveTo>
                  <a:cubicBezTo>
                    <a:pt x="0" y="0"/>
                    <a:pt x="4" y="3"/>
                    <a:pt x="6" y="8"/>
                  </a:cubicBezTo>
                  <a:cubicBezTo>
                    <a:pt x="7" y="13"/>
                    <a:pt x="11" y="16"/>
                    <a:pt x="12" y="16"/>
                  </a:cubicBezTo>
                  <a:cubicBezTo>
                    <a:pt x="12" y="16"/>
                    <a:pt x="1" y="14"/>
                    <a:pt x="0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0FEF4D20-2077-46B3-889D-C36948145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0" y="3792538"/>
              <a:ext cx="131763" cy="360363"/>
            </a:xfrm>
            <a:custGeom>
              <a:avLst/>
              <a:gdLst>
                <a:gd name="T0" fmla="*/ 23 w 23"/>
                <a:gd name="T1" fmla="*/ 26 h 63"/>
                <a:gd name="T2" fmla="*/ 21 w 23"/>
                <a:gd name="T3" fmla="*/ 34 h 63"/>
                <a:gd name="T4" fmla="*/ 19 w 23"/>
                <a:gd name="T5" fmla="*/ 54 h 63"/>
                <a:gd name="T6" fmla="*/ 13 w 23"/>
                <a:gd name="T7" fmla="*/ 62 h 63"/>
                <a:gd name="T8" fmla="*/ 10 w 23"/>
                <a:gd name="T9" fmla="*/ 63 h 63"/>
                <a:gd name="T10" fmla="*/ 0 w 23"/>
                <a:gd name="T11" fmla="*/ 62 h 63"/>
                <a:gd name="T12" fmla="*/ 5 w 23"/>
                <a:gd name="T13" fmla="*/ 0 h 63"/>
                <a:gd name="T14" fmla="*/ 13 w 23"/>
                <a:gd name="T15" fmla="*/ 1 h 63"/>
                <a:gd name="T16" fmla="*/ 23 w 23"/>
                <a:gd name="T17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63">
                  <a:moveTo>
                    <a:pt x="23" y="26"/>
                  </a:moveTo>
                  <a:cubicBezTo>
                    <a:pt x="23" y="29"/>
                    <a:pt x="22" y="31"/>
                    <a:pt x="21" y="34"/>
                  </a:cubicBezTo>
                  <a:cubicBezTo>
                    <a:pt x="21" y="35"/>
                    <a:pt x="20" y="50"/>
                    <a:pt x="19" y="54"/>
                  </a:cubicBezTo>
                  <a:cubicBezTo>
                    <a:pt x="19" y="56"/>
                    <a:pt x="17" y="61"/>
                    <a:pt x="13" y="62"/>
                  </a:cubicBezTo>
                  <a:cubicBezTo>
                    <a:pt x="12" y="63"/>
                    <a:pt x="11" y="63"/>
                    <a:pt x="10" y="63"/>
                  </a:cubicBezTo>
                  <a:cubicBezTo>
                    <a:pt x="3" y="62"/>
                    <a:pt x="0" y="62"/>
                    <a:pt x="0" y="62"/>
                  </a:cubicBezTo>
                  <a:cubicBezTo>
                    <a:pt x="0" y="62"/>
                    <a:pt x="8" y="22"/>
                    <a:pt x="5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7" y="19"/>
                    <a:pt x="23" y="26"/>
                  </a:cubicBezTo>
                  <a:close/>
                </a:path>
              </a:pathLst>
            </a:custGeom>
            <a:solidFill>
              <a:srgbClr val="FA9F9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3E67FC6E-679C-4B7D-9F05-FF6856EDEB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0" y="4010025"/>
              <a:ext cx="74613" cy="142875"/>
            </a:xfrm>
            <a:custGeom>
              <a:avLst/>
              <a:gdLst>
                <a:gd name="T0" fmla="*/ 13 w 13"/>
                <a:gd name="T1" fmla="*/ 24 h 25"/>
                <a:gd name="T2" fmla="*/ 10 w 13"/>
                <a:gd name="T3" fmla="*/ 25 h 25"/>
                <a:gd name="T4" fmla="*/ 0 w 13"/>
                <a:gd name="T5" fmla="*/ 24 h 25"/>
                <a:gd name="T6" fmla="*/ 4 w 13"/>
                <a:gd name="T7" fmla="*/ 0 h 25"/>
                <a:gd name="T8" fmla="*/ 13 w 13"/>
                <a:gd name="T9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5">
                  <a:moveTo>
                    <a:pt x="13" y="24"/>
                  </a:moveTo>
                  <a:cubicBezTo>
                    <a:pt x="12" y="25"/>
                    <a:pt x="11" y="25"/>
                    <a:pt x="10" y="25"/>
                  </a:cubicBezTo>
                  <a:cubicBezTo>
                    <a:pt x="3" y="24"/>
                    <a:pt x="0" y="24"/>
                    <a:pt x="0" y="2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9"/>
                    <a:pt x="9" y="18"/>
                    <a:pt x="13" y="24"/>
                  </a:cubicBezTo>
                  <a:close/>
                </a:path>
              </a:pathLst>
            </a:custGeom>
            <a:gradFill>
              <a:gsLst>
                <a:gs pos="0">
                  <a:srgbClr val="4BC3E2">
                    <a:alpha val="63000"/>
                  </a:srgbClr>
                </a:gs>
                <a:gs pos="51000">
                  <a:srgbClr val="4BC3E2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3E28299F-82DC-4BAC-A5BB-7B5EA5A95B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2350" y="3162300"/>
              <a:ext cx="1503363" cy="2624138"/>
            </a:xfrm>
            <a:custGeom>
              <a:avLst/>
              <a:gdLst>
                <a:gd name="T0" fmla="*/ 258 w 262"/>
                <a:gd name="T1" fmla="*/ 413 h 458"/>
                <a:gd name="T2" fmla="*/ 208 w 262"/>
                <a:gd name="T3" fmla="*/ 314 h 458"/>
                <a:gd name="T4" fmla="*/ 214 w 262"/>
                <a:gd name="T5" fmla="*/ 201 h 458"/>
                <a:gd name="T6" fmla="*/ 225 w 262"/>
                <a:gd name="T7" fmla="*/ 192 h 458"/>
                <a:gd name="T8" fmla="*/ 217 w 262"/>
                <a:gd name="T9" fmla="*/ 182 h 458"/>
                <a:gd name="T10" fmla="*/ 216 w 262"/>
                <a:gd name="T11" fmla="*/ 182 h 458"/>
                <a:gd name="T12" fmla="*/ 216 w 262"/>
                <a:gd name="T13" fmla="*/ 182 h 458"/>
                <a:gd name="T14" fmla="*/ 215 w 262"/>
                <a:gd name="T15" fmla="*/ 182 h 458"/>
                <a:gd name="T16" fmla="*/ 215 w 262"/>
                <a:gd name="T17" fmla="*/ 182 h 458"/>
                <a:gd name="T18" fmla="*/ 213 w 262"/>
                <a:gd name="T19" fmla="*/ 151 h 458"/>
                <a:gd name="T20" fmla="*/ 217 w 262"/>
                <a:gd name="T21" fmla="*/ 90 h 458"/>
                <a:gd name="T22" fmla="*/ 222 w 262"/>
                <a:gd name="T23" fmla="*/ 56 h 458"/>
                <a:gd name="T24" fmla="*/ 202 w 262"/>
                <a:gd name="T25" fmla="*/ 1 h 458"/>
                <a:gd name="T26" fmla="*/ 179 w 262"/>
                <a:gd name="T27" fmla="*/ 12 h 458"/>
                <a:gd name="T28" fmla="*/ 145 w 262"/>
                <a:gd name="T29" fmla="*/ 66 h 458"/>
                <a:gd name="T30" fmla="*/ 154 w 262"/>
                <a:gd name="T31" fmla="*/ 93 h 458"/>
                <a:gd name="T32" fmla="*/ 164 w 262"/>
                <a:gd name="T33" fmla="*/ 119 h 458"/>
                <a:gd name="T34" fmla="*/ 171 w 262"/>
                <a:gd name="T35" fmla="*/ 151 h 458"/>
                <a:gd name="T36" fmla="*/ 170 w 262"/>
                <a:gd name="T37" fmla="*/ 180 h 458"/>
                <a:gd name="T38" fmla="*/ 149 w 262"/>
                <a:gd name="T39" fmla="*/ 196 h 458"/>
                <a:gd name="T40" fmla="*/ 94 w 262"/>
                <a:gd name="T41" fmla="*/ 213 h 458"/>
                <a:gd name="T42" fmla="*/ 94 w 262"/>
                <a:gd name="T43" fmla="*/ 213 h 458"/>
                <a:gd name="T44" fmla="*/ 38 w 262"/>
                <a:gd name="T45" fmla="*/ 292 h 458"/>
                <a:gd name="T46" fmla="*/ 23 w 262"/>
                <a:gd name="T47" fmla="*/ 408 h 458"/>
                <a:gd name="T48" fmla="*/ 104 w 262"/>
                <a:gd name="T49" fmla="*/ 409 h 458"/>
                <a:gd name="T50" fmla="*/ 104 w 262"/>
                <a:gd name="T51" fmla="*/ 413 h 458"/>
                <a:gd name="T52" fmla="*/ 109 w 262"/>
                <a:gd name="T53" fmla="*/ 458 h 458"/>
                <a:gd name="T54" fmla="*/ 260 w 262"/>
                <a:gd name="T55" fmla="*/ 458 h 458"/>
                <a:gd name="T56" fmla="*/ 258 w 262"/>
                <a:gd name="T57" fmla="*/ 413 h 458"/>
                <a:gd name="T58" fmla="*/ 76 w 262"/>
                <a:gd name="T59" fmla="*/ 350 h 458"/>
                <a:gd name="T60" fmla="*/ 95 w 262"/>
                <a:gd name="T61" fmla="*/ 329 h 458"/>
                <a:gd name="T62" fmla="*/ 97 w 262"/>
                <a:gd name="T63" fmla="*/ 350 h 458"/>
                <a:gd name="T64" fmla="*/ 76 w 262"/>
                <a:gd name="T65" fmla="*/ 35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2" h="458">
                  <a:moveTo>
                    <a:pt x="258" y="413"/>
                  </a:moveTo>
                  <a:cubicBezTo>
                    <a:pt x="250" y="382"/>
                    <a:pt x="229" y="355"/>
                    <a:pt x="208" y="314"/>
                  </a:cubicBezTo>
                  <a:cubicBezTo>
                    <a:pt x="177" y="255"/>
                    <a:pt x="214" y="201"/>
                    <a:pt x="214" y="201"/>
                  </a:cubicBezTo>
                  <a:cubicBezTo>
                    <a:pt x="214" y="201"/>
                    <a:pt x="223" y="201"/>
                    <a:pt x="225" y="192"/>
                  </a:cubicBezTo>
                  <a:cubicBezTo>
                    <a:pt x="226" y="185"/>
                    <a:pt x="220" y="183"/>
                    <a:pt x="217" y="182"/>
                  </a:cubicBezTo>
                  <a:cubicBezTo>
                    <a:pt x="217" y="182"/>
                    <a:pt x="216" y="182"/>
                    <a:pt x="216" y="182"/>
                  </a:cubicBezTo>
                  <a:cubicBezTo>
                    <a:pt x="216" y="182"/>
                    <a:pt x="216" y="182"/>
                    <a:pt x="216" y="182"/>
                  </a:cubicBezTo>
                  <a:cubicBezTo>
                    <a:pt x="216" y="182"/>
                    <a:pt x="215" y="182"/>
                    <a:pt x="215" y="182"/>
                  </a:cubicBezTo>
                  <a:cubicBezTo>
                    <a:pt x="215" y="182"/>
                    <a:pt x="215" y="182"/>
                    <a:pt x="215" y="182"/>
                  </a:cubicBezTo>
                  <a:cubicBezTo>
                    <a:pt x="214" y="177"/>
                    <a:pt x="213" y="166"/>
                    <a:pt x="213" y="151"/>
                  </a:cubicBezTo>
                  <a:cubicBezTo>
                    <a:pt x="214" y="133"/>
                    <a:pt x="215" y="111"/>
                    <a:pt x="217" y="90"/>
                  </a:cubicBezTo>
                  <a:cubicBezTo>
                    <a:pt x="219" y="78"/>
                    <a:pt x="220" y="66"/>
                    <a:pt x="222" y="56"/>
                  </a:cubicBezTo>
                  <a:cubicBezTo>
                    <a:pt x="229" y="19"/>
                    <a:pt x="202" y="1"/>
                    <a:pt x="202" y="1"/>
                  </a:cubicBezTo>
                  <a:cubicBezTo>
                    <a:pt x="194" y="0"/>
                    <a:pt x="179" y="12"/>
                    <a:pt x="179" y="12"/>
                  </a:cubicBezTo>
                  <a:cubicBezTo>
                    <a:pt x="149" y="27"/>
                    <a:pt x="145" y="65"/>
                    <a:pt x="145" y="66"/>
                  </a:cubicBezTo>
                  <a:cubicBezTo>
                    <a:pt x="145" y="67"/>
                    <a:pt x="149" y="78"/>
                    <a:pt x="154" y="93"/>
                  </a:cubicBezTo>
                  <a:cubicBezTo>
                    <a:pt x="157" y="101"/>
                    <a:pt x="160" y="110"/>
                    <a:pt x="164" y="119"/>
                  </a:cubicBezTo>
                  <a:cubicBezTo>
                    <a:pt x="168" y="129"/>
                    <a:pt x="170" y="141"/>
                    <a:pt x="171" y="151"/>
                  </a:cubicBezTo>
                  <a:cubicBezTo>
                    <a:pt x="172" y="167"/>
                    <a:pt x="170" y="180"/>
                    <a:pt x="170" y="180"/>
                  </a:cubicBezTo>
                  <a:cubicBezTo>
                    <a:pt x="154" y="181"/>
                    <a:pt x="149" y="196"/>
                    <a:pt x="149" y="196"/>
                  </a:cubicBezTo>
                  <a:cubicBezTo>
                    <a:pt x="149" y="196"/>
                    <a:pt x="103" y="205"/>
                    <a:pt x="94" y="213"/>
                  </a:cubicBezTo>
                  <a:cubicBezTo>
                    <a:pt x="94" y="213"/>
                    <a:pt x="94" y="213"/>
                    <a:pt x="94" y="213"/>
                  </a:cubicBezTo>
                  <a:cubicBezTo>
                    <a:pt x="80" y="219"/>
                    <a:pt x="59" y="238"/>
                    <a:pt x="38" y="292"/>
                  </a:cubicBezTo>
                  <a:cubicBezTo>
                    <a:pt x="5" y="376"/>
                    <a:pt x="0" y="402"/>
                    <a:pt x="23" y="408"/>
                  </a:cubicBezTo>
                  <a:cubicBezTo>
                    <a:pt x="32" y="410"/>
                    <a:pt x="66" y="410"/>
                    <a:pt x="104" y="409"/>
                  </a:cubicBezTo>
                  <a:cubicBezTo>
                    <a:pt x="104" y="410"/>
                    <a:pt x="104" y="411"/>
                    <a:pt x="104" y="413"/>
                  </a:cubicBezTo>
                  <a:cubicBezTo>
                    <a:pt x="107" y="435"/>
                    <a:pt x="109" y="452"/>
                    <a:pt x="109" y="458"/>
                  </a:cubicBezTo>
                  <a:cubicBezTo>
                    <a:pt x="260" y="458"/>
                    <a:pt x="260" y="458"/>
                    <a:pt x="260" y="458"/>
                  </a:cubicBezTo>
                  <a:cubicBezTo>
                    <a:pt x="262" y="441"/>
                    <a:pt x="261" y="426"/>
                    <a:pt x="258" y="413"/>
                  </a:cubicBezTo>
                  <a:close/>
                  <a:moveTo>
                    <a:pt x="76" y="350"/>
                  </a:moveTo>
                  <a:cubicBezTo>
                    <a:pt x="76" y="350"/>
                    <a:pt x="85" y="341"/>
                    <a:pt x="95" y="329"/>
                  </a:cubicBezTo>
                  <a:cubicBezTo>
                    <a:pt x="96" y="336"/>
                    <a:pt x="97" y="343"/>
                    <a:pt x="97" y="350"/>
                  </a:cubicBezTo>
                  <a:cubicBezTo>
                    <a:pt x="85" y="350"/>
                    <a:pt x="76" y="350"/>
                    <a:pt x="76" y="35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1F1055DB-0FAF-42E9-A9D9-33EEEA5E5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2713" y="5167313"/>
              <a:ext cx="236538" cy="338138"/>
            </a:xfrm>
            <a:custGeom>
              <a:avLst/>
              <a:gdLst>
                <a:gd name="T0" fmla="*/ 13 w 41"/>
                <a:gd name="T1" fmla="*/ 0 h 59"/>
                <a:gd name="T2" fmla="*/ 41 w 41"/>
                <a:gd name="T3" fmla="*/ 59 h 59"/>
                <a:gd name="T4" fmla="*/ 34 w 41"/>
                <a:gd name="T5" fmla="*/ 0 h 59"/>
                <a:gd name="T6" fmla="*/ 13 w 41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59">
                  <a:moveTo>
                    <a:pt x="13" y="0"/>
                  </a:moveTo>
                  <a:cubicBezTo>
                    <a:pt x="13" y="0"/>
                    <a:pt x="0" y="45"/>
                    <a:pt x="41" y="59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829CF3">
                <a:alpha val="26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33DD8503-AB72-4432-BEC9-FC4887059C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0" y="3625850"/>
              <a:ext cx="333375" cy="217488"/>
            </a:xfrm>
            <a:custGeom>
              <a:avLst/>
              <a:gdLst>
                <a:gd name="T0" fmla="*/ 57 w 58"/>
                <a:gd name="T1" fmla="*/ 4 h 38"/>
                <a:gd name="T2" fmla="*/ 57 w 58"/>
                <a:gd name="T3" fmla="*/ 8 h 38"/>
                <a:gd name="T4" fmla="*/ 53 w 58"/>
                <a:gd name="T5" fmla="*/ 18 h 38"/>
                <a:gd name="T6" fmla="*/ 47 w 58"/>
                <a:gd name="T7" fmla="*/ 24 h 38"/>
                <a:gd name="T8" fmla="*/ 46 w 58"/>
                <a:gd name="T9" fmla="*/ 22 h 38"/>
                <a:gd name="T10" fmla="*/ 47 w 58"/>
                <a:gd name="T11" fmla="*/ 21 h 38"/>
                <a:gd name="T12" fmla="*/ 53 w 58"/>
                <a:gd name="T13" fmla="*/ 8 h 38"/>
                <a:gd name="T14" fmla="*/ 46 w 58"/>
                <a:gd name="T15" fmla="*/ 11 h 38"/>
                <a:gd name="T16" fmla="*/ 17 w 58"/>
                <a:gd name="T17" fmla="*/ 23 h 38"/>
                <a:gd name="T18" fmla="*/ 5 w 58"/>
                <a:gd name="T19" fmla="*/ 37 h 38"/>
                <a:gd name="T20" fmla="*/ 0 w 58"/>
                <a:gd name="T21" fmla="*/ 35 h 38"/>
                <a:gd name="T22" fmla="*/ 15 w 58"/>
                <a:gd name="T23" fmla="*/ 20 h 38"/>
                <a:gd name="T24" fmla="*/ 46 w 58"/>
                <a:gd name="T25" fmla="*/ 7 h 38"/>
                <a:gd name="T26" fmla="*/ 52 w 58"/>
                <a:gd name="T27" fmla="*/ 4 h 38"/>
                <a:gd name="T28" fmla="*/ 46 w 58"/>
                <a:gd name="T29" fmla="*/ 2 h 38"/>
                <a:gd name="T30" fmla="*/ 46 w 58"/>
                <a:gd name="T31" fmla="*/ 0 h 38"/>
                <a:gd name="T32" fmla="*/ 53 w 58"/>
                <a:gd name="T33" fmla="*/ 1 h 38"/>
                <a:gd name="T34" fmla="*/ 57 w 58"/>
                <a:gd name="T35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" h="38">
                  <a:moveTo>
                    <a:pt x="57" y="4"/>
                  </a:move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6" y="12"/>
                    <a:pt x="53" y="18"/>
                  </a:cubicBezTo>
                  <a:cubicBezTo>
                    <a:pt x="51" y="23"/>
                    <a:pt x="48" y="24"/>
                    <a:pt x="47" y="24"/>
                  </a:cubicBezTo>
                  <a:cubicBezTo>
                    <a:pt x="46" y="23"/>
                    <a:pt x="46" y="22"/>
                    <a:pt x="46" y="22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4" y="20"/>
                    <a:pt x="53" y="8"/>
                    <a:pt x="53" y="8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7" y="35"/>
                    <a:pt x="5" y="37"/>
                  </a:cubicBezTo>
                  <a:cubicBezTo>
                    <a:pt x="3" y="38"/>
                    <a:pt x="0" y="38"/>
                    <a:pt x="0" y="35"/>
                  </a:cubicBezTo>
                  <a:cubicBezTo>
                    <a:pt x="0" y="33"/>
                    <a:pt x="15" y="20"/>
                    <a:pt x="15" y="2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6" y="2"/>
                    <a:pt x="46" y="1"/>
                    <a:pt x="46" y="0"/>
                  </a:cubicBezTo>
                  <a:cubicBezTo>
                    <a:pt x="48" y="0"/>
                    <a:pt x="50" y="1"/>
                    <a:pt x="53" y="1"/>
                  </a:cubicBezTo>
                  <a:cubicBezTo>
                    <a:pt x="58" y="2"/>
                    <a:pt x="57" y="4"/>
                    <a:pt x="57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734A953-9B6C-444B-B25F-6DF0B880B296}"/>
                </a:ext>
              </a:extLst>
            </p:cNvPr>
            <p:cNvSpPr/>
            <p:nvPr/>
          </p:nvSpPr>
          <p:spPr>
            <a:xfrm>
              <a:off x="6538394" y="3930239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981B24C-CD45-4505-87DD-EBA799A608A0}"/>
                </a:ext>
              </a:extLst>
            </p:cNvPr>
            <p:cNvSpPr/>
            <p:nvPr/>
          </p:nvSpPr>
          <p:spPr>
            <a:xfrm>
              <a:off x="6586362" y="3924595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5F849CF-BB96-4670-91B9-CF85441BB33B}"/>
                </a:ext>
              </a:extLst>
            </p:cNvPr>
            <p:cNvSpPr/>
            <p:nvPr/>
          </p:nvSpPr>
          <p:spPr>
            <a:xfrm>
              <a:off x="5832786" y="4279895"/>
              <a:ext cx="465015" cy="55559"/>
            </a:xfrm>
            <a:custGeom>
              <a:avLst/>
              <a:gdLst>
                <a:gd name="connsiteX0" fmla="*/ 456889 w 465015"/>
                <a:gd name="connsiteY0" fmla="*/ 50805 h 55559"/>
                <a:gd name="connsiteX1" fmla="*/ 2864 w 465015"/>
                <a:gd name="connsiteY1" fmla="*/ 5 h 55559"/>
                <a:gd name="connsiteX2" fmla="*/ 272739 w 465015"/>
                <a:gd name="connsiteY2" fmla="*/ 47630 h 55559"/>
                <a:gd name="connsiteX3" fmla="*/ 456889 w 465015"/>
                <a:gd name="connsiteY3" fmla="*/ 50805 h 5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015" h="55559">
                  <a:moveTo>
                    <a:pt x="456889" y="50805"/>
                  </a:moveTo>
                  <a:cubicBezTo>
                    <a:pt x="411910" y="42867"/>
                    <a:pt x="33556" y="534"/>
                    <a:pt x="2864" y="5"/>
                  </a:cubicBezTo>
                  <a:cubicBezTo>
                    <a:pt x="-27828" y="-524"/>
                    <a:pt x="196539" y="39163"/>
                    <a:pt x="272739" y="47630"/>
                  </a:cubicBezTo>
                  <a:cubicBezTo>
                    <a:pt x="348939" y="56097"/>
                    <a:pt x="501868" y="58743"/>
                    <a:pt x="456889" y="508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D14F9816-D761-44CD-80AC-A13A6A2BF4F4}"/>
              </a:ext>
            </a:extLst>
          </p:cNvPr>
          <p:cNvGrpSpPr/>
          <p:nvPr/>
        </p:nvGrpSpPr>
        <p:grpSpPr>
          <a:xfrm>
            <a:off x="2892834" y="3292485"/>
            <a:ext cx="584970" cy="615624"/>
            <a:chOff x="4127500" y="2909888"/>
            <a:chExt cx="330200" cy="315913"/>
          </a:xfrm>
        </p:grpSpPr>
        <p:sp>
          <p:nvSpPr>
            <p:cNvPr id="182" name="Oval 268">
              <a:extLst>
                <a:ext uri="{FF2B5EF4-FFF2-40B4-BE49-F238E27FC236}">
                  <a16:creationId xmlns:a16="http://schemas.microsoft.com/office/drawing/2014/main" id="{8D0C8D9D-E9ED-445E-B175-12C0160A59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9725" y="3060701"/>
              <a:ext cx="76200" cy="746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3" name="Freeform 269">
              <a:extLst>
                <a:ext uri="{FF2B5EF4-FFF2-40B4-BE49-F238E27FC236}">
                  <a16:creationId xmlns:a16="http://schemas.microsoft.com/office/drawing/2014/main" id="{86759DBE-9B84-4D15-8B20-34E76E5F57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7500" y="3135313"/>
              <a:ext cx="109538" cy="60325"/>
            </a:xfrm>
            <a:custGeom>
              <a:avLst/>
              <a:gdLst>
                <a:gd name="T0" fmla="*/ 22 w 29"/>
                <a:gd name="T1" fmla="*/ 16 h 16"/>
                <a:gd name="T2" fmla="*/ 0 w 29"/>
                <a:gd name="T3" fmla="*/ 16 h 16"/>
                <a:gd name="T4" fmla="*/ 16 w 29"/>
                <a:gd name="T5" fmla="*/ 0 h 16"/>
                <a:gd name="T6" fmla="*/ 29 w 29"/>
                <a:gd name="T7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22" y="16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1" y="0"/>
                    <a:pt x="26" y="3"/>
                    <a:pt x="29" y="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4" name="Oval 270">
              <a:extLst>
                <a:ext uri="{FF2B5EF4-FFF2-40B4-BE49-F238E27FC236}">
                  <a16:creationId xmlns:a16="http://schemas.microsoft.com/office/drawing/2014/main" id="{0524A632-17BB-4AA9-A49C-41BE94905C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863" y="3060701"/>
              <a:ext cx="74613" cy="746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5" name="Freeform 271">
              <a:extLst>
                <a:ext uri="{FF2B5EF4-FFF2-40B4-BE49-F238E27FC236}">
                  <a16:creationId xmlns:a16="http://schemas.microsoft.com/office/drawing/2014/main" id="{D502FFDD-28F4-4AA4-B259-B57867A0C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9750" y="3135313"/>
              <a:ext cx="107950" cy="60325"/>
            </a:xfrm>
            <a:custGeom>
              <a:avLst/>
              <a:gdLst>
                <a:gd name="T0" fmla="*/ 0 w 29"/>
                <a:gd name="T1" fmla="*/ 7 h 16"/>
                <a:gd name="T2" fmla="*/ 13 w 29"/>
                <a:gd name="T3" fmla="*/ 0 h 16"/>
                <a:gd name="T4" fmla="*/ 29 w 29"/>
                <a:gd name="T5" fmla="*/ 16 h 16"/>
                <a:gd name="T6" fmla="*/ 7 w 29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7"/>
                  </a:moveTo>
                  <a:cubicBezTo>
                    <a:pt x="3" y="3"/>
                    <a:pt x="8" y="0"/>
                    <a:pt x="13" y="0"/>
                  </a:cubicBezTo>
                  <a:cubicBezTo>
                    <a:pt x="22" y="0"/>
                    <a:pt x="29" y="7"/>
                    <a:pt x="29" y="16"/>
                  </a:cubicBezTo>
                  <a:cubicBezTo>
                    <a:pt x="7" y="16"/>
                    <a:pt x="7" y="16"/>
                    <a:pt x="7" y="16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6" name="Oval 272">
              <a:extLst>
                <a:ext uri="{FF2B5EF4-FFF2-40B4-BE49-F238E27FC236}">
                  <a16:creationId xmlns:a16="http://schemas.microsoft.com/office/drawing/2014/main" id="{074B1DAE-77A3-4CE2-BB5F-6E109DFB6B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3030538"/>
              <a:ext cx="104775" cy="1095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7" name="Freeform 273">
              <a:extLst>
                <a:ext uri="{FF2B5EF4-FFF2-40B4-BE49-F238E27FC236}">
                  <a16:creationId xmlns:a16="http://schemas.microsoft.com/office/drawing/2014/main" id="{6F4FD849-C2CF-4E95-92A3-DF3CD12C6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4813" y="2986088"/>
              <a:ext cx="157163" cy="36513"/>
            </a:xfrm>
            <a:custGeom>
              <a:avLst/>
              <a:gdLst>
                <a:gd name="T0" fmla="*/ 0 w 42"/>
                <a:gd name="T1" fmla="*/ 10 h 10"/>
                <a:gd name="T2" fmla="*/ 21 w 42"/>
                <a:gd name="T3" fmla="*/ 0 h 10"/>
                <a:gd name="T4" fmla="*/ 42 w 42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10">
                  <a:moveTo>
                    <a:pt x="0" y="10"/>
                  </a:moveTo>
                  <a:cubicBezTo>
                    <a:pt x="5" y="4"/>
                    <a:pt x="13" y="0"/>
                    <a:pt x="21" y="0"/>
                  </a:cubicBezTo>
                  <a:cubicBezTo>
                    <a:pt x="29" y="0"/>
                    <a:pt x="37" y="4"/>
                    <a:pt x="42" y="1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8" name="Freeform 274">
              <a:extLst>
                <a:ext uri="{FF2B5EF4-FFF2-40B4-BE49-F238E27FC236}">
                  <a16:creationId xmlns:a16="http://schemas.microsoft.com/office/drawing/2014/main" id="{E95CA879-26B6-4158-84CA-E13BF1DBB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7825" y="2947988"/>
              <a:ext cx="211138" cy="49213"/>
            </a:xfrm>
            <a:custGeom>
              <a:avLst/>
              <a:gdLst>
                <a:gd name="T0" fmla="*/ 0 w 56"/>
                <a:gd name="T1" fmla="*/ 13 h 13"/>
                <a:gd name="T2" fmla="*/ 28 w 56"/>
                <a:gd name="T3" fmla="*/ 0 h 13"/>
                <a:gd name="T4" fmla="*/ 56 w 56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13">
                  <a:moveTo>
                    <a:pt x="0" y="13"/>
                  </a:moveTo>
                  <a:cubicBezTo>
                    <a:pt x="7" y="5"/>
                    <a:pt x="17" y="0"/>
                    <a:pt x="28" y="0"/>
                  </a:cubicBezTo>
                  <a:cubicBezTo>
                    <a:pt x="39" y="0"/>
                    <a:pt x="49" y="5"/>
                    <a:pt x="56" y="13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9" name="Freeform 275">
              <a:extLst>
                <a:ext uri="{FF2B5EF4-FFF2-40B4-BE49-F238E27FC236}">
                  <a16:creationId xmlns:a16="http://schemas.microsoft.com/office/drawing/2014/main" id="{E086F5C4-405F-457A-B470-EDF08E80A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7663" y="2909888"/>
              <a:ext cx="269875" cy="63500"/>
            </a:xfrm>
            <a:custGeom>
              <a:avLst/>
              <a:gdLst>
                <a:gd name="T0" fmla="*/ 0 w 72"/>
                <a:gd name="T1" fmla="*/ 17 h 17"/>
                <a:gd name="T2" fmla="*/ 36 w 72"/>
                <a:gd name="T3" fmla="*/ 0 h 17"/>
                <a:gd name="T4" fmla="*/ 72 w 72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17">
                  <a:moveTo>
                    <a:pt x="0" y="17"/>
                  </a:moveTo>
                  <a:cubicBezTo>
                    <a:pt x="8" y="7"/>
                    <a:pt x="21" y="0"/>
                    <a:pt x="36" y="0"/>
                  </a:cubicBezTo>
                  <a:cubicBezTo>
                    <a:pt x="51" y="0"/>
                    <a:pt x="64" y="7"/>
                    <a:pt x="72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0" name="Freeform 276">
              <a:extLst>
                <a:ext uri="{FF2B5EF4-FFF2-40B4-BE49-F238E27FC236}">
                  <a16:creationId xmlns:a16="http://schemas.microsoft.com/office/drawing/2014/main" id="{8CDF0588-DA3B-4B0D-BDF8-DE1AF3941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6875" y="3140076"/>
              <a:ext cx="173038" cy="85725"/>
            </a:xfrm>
            <a:custGeom>
              <a:avLst/>
              <a:gdLst>
                <a:gd name="T0" fmla="*/ 46 w 46"/>
                <a:gd name="T1" fmla="*/ 23 h 23"/>
                <a:gd name="T2" fmla="*/ 0 w 46"/>
                <a:gd name="T3" fmla="*/ 23 h 23"/>
                <a:gd name="T4" fmla="*/ 23 w 46"/>
                <a:gd name="T5" fmla="*/ 0 h 23"/>
                <a:gd name="T6" fmla="*/ 46 w 46"/>
                <a:gd name="T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23">
                  <a:moveTo>
                    <a:pt x="46" y="23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6" y="0"/>
                    <a:pt x="46" y="10"/>
                    <a:pt x="46" y="23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F4234ED-0472-D645-81D0-6320188A93A5}"/>
              </a:ext>
            </a:extLst>
          </p:cNvPr>
          <p:cNvGrpSpPr/>
          <p:nvPr/>
        </p:nvGrpSpPr>
        <p:grpSpPr>
          <a:xfrm>
            <a:off x="3884161" y="1473703"/>
            <a:ext cx="4284026" cy="2129002"/>
            <a:chOff x="3953987" y="537999"/>
            <a:chExt cx="4284026" cy="21290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163EC3B-1C70-4943-88AE-C995F6AF3D2D}"/>
                </a:ext>
              </a:extLst>
            </p:cNvPr>
            <p:cNvGrpSpPr/>
            <p:nvPr/>
          </p:nvGrpSpPr>
          <p:grpSpPr>
            <a:xfrm>
              <a:off x="5459412" y="1395413"/>
              <a:ext cx="1273175" cy="1271588"/>
              <a:chOff x="5459412" y="1395413"/>
              <a:chExt cx="1273175" cy="1271588"/>
            </a:xfrm>
          </p:grpSpPr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14E63ABA-A2BE-460E-AEC1-558B63A0D598}"/>
                  </a:ext>
                </a:extLst>
              </p:cNvPr>
              <p:cNvGrpSpPr/>
              <p:nvPr/>
            </p:nvGrpSpPr>
            <p:grpSpPr>
              <a:xfrm>
                <a:off x="5781290" y="1569642"/>
                <a:ext cx="584970" cy="674403"/>
                <a:chOff x="2686050" y="2895601"/>
                <a:chExt cx="330200" cy="346075"/>
              </a:xfrm>
            </p:grpSpPr>
            <p:sp>
              <p:nvSpPr>
                <p:cNvPr id="154" name="Oval 309">
                  <a:extLst>
                    <a:ext uri="{FF2B5EF4-FFF2-40B4-BE49-F238E27FC236}">
                      <a16:creationId xmlns:a16="http://schemas.microsoft.com/office/drawing/2014/main" id="{AC91C28A-AC97-43D2-BB20-485D353E83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09875" y="2895601"/>
                  <a:ext cx="82550" cy="8255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55" name="Freeform 310">
                  <a:extLst>
                    <a:ext uri="{FF2B5EF4-FFF2-40B4-BE49-F238E27FC236}">
                      <a16:creationId xmlns:a16="http://schemas.microsoft.com/office/drawing/2014/main" id="{307DC6B5-75A0-4610-B431-35147A890C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888" y="2978151"/>
                  <a:ext cx="134938" cy="66675"/>
                </a:xfrm>
                <a:custGeom>
                  <a:avLst/>
                  <a:gdLst>
                    <a:gd name="T0" fmla="*/ 36 w 36"/>
                    <a:gd name="T1" fmla="*/ 18 h 18"/>
                    <a:gd name="T2" fmla="*/ 0 w 36"/>
                    <a:gd name="T3" fmla="*/ 18 h 18"/>
                    <a:gd name="T4" fmla="*/ 18 w 36"/>
                    <a:gd name="T5" fmla="*/ 0 h 18"/>
                    <a:gd name="T6" fmla="*/ 36 w 36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36" y="18"/>
                      </a:move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8"/>
                        <a:pt x="8" y="0"/>
                        <a:pt x="18" y="0"/>
                      </a:cubicBezTo>
                      <a:cubicBezTo>
                        <a:pt x="28" y="0"/>
                        <a:pt x="36" y="8"/>
                        <a:pt x="36" y="18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56" name="Oval 311">
                  <a:extLst>
                    <a:ext uri="{FF2B5EF4-FFF2-40B4-BE49-F238E27FC236}">
                      <a16:creationId xmlns:a16="http://schemas.microsoft.com/office/drawing/2014/main" id="{16EA5084-E99D-4DD5-B478-224937E08C2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08275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57" name="Freeform 312">
                  <a:extLst>
                    <a:ext uri="{FF2B5EF4-FFF2-40B4-BE49-F238E27FC236}">
                      <a16:creationId xmlns:a16="http://schemas.microsoft.com/office/drawing/2014/main" id="{210EC1C6-3182-40F6-869F-33B0ABF22B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86050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58" name="Oval 313">
                  <a:extLst>
                    <a:ext uri="{FF2B5EF4-FFF2-40B4-BE49-F238E27FC236}">
                      <a16:creationId xmlns:a16="http://schemas.microsoft.com/office/drawing/2014/main" id="{168ACDC4-22F5-4D4B-A783-44D3655B84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33700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59" name="Freeform 314">
                  <a:extLst>
                    <a:ext uri="{FF2B5EF4-FFF2-40B4-BE49-F238E27FC236}">
                      <a16:creationId xmlns:a16="http://schemas.microsoft.com/office/drawing/2014/main" id="{9350080E-FAD1-420D-A674-785E5FD1F3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1475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0" name="Oval 315">
                  <a:extLst>
                    <a:ext uri="{FF2B5EF4-FFF2-40B4-BE49-F238E27FC236}">
                      <a16:creationId xmlns:a16="http://schemas.microsoft.com/office/drawing/2014/main" id="{A3A96249-064E-4E4F-800D-F3E32321B7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33700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1" name="Freeform 316">
                  <a:extLst>
                    <a:ext uri="{FF2B5EF4-FFF2-40B4-BE49-F238E27FC236}">
                      <a16:creationId xmlns:a16="http://schemas.microsoft.com/office/drawing/2014/main" id="{5B0FA9F4-74E7-4069-9E66-4CD168516D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1475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2" name="Oval 317">
                  <a:extLst>
                    <a:ext uri="{FF2B5EF4-FFF2-40B4-BE49-F238E27FC236}">
                      <a16:creationId xmlns:a16="http://schemas.microsoft.com/office/drawing/2014/main" id="{8B1079C4-08A2-4532-BF93-C9FBD28FC05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20988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3" name="Freeform 318">
                  <a:extLst>
                    <a:ext uri="{FF2B5EF4-FFF2-40B4-BE49-F238E27FC236}">
                      <a16:creationId xmlns:a16="http://schemas.microsoft.com/office/drawing/2014/main" id="{D2176F15-45A0-4989-901D-43FEBC8C6C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98763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4" name="Freeform 319">
                  <a:extLst>
                    <a:ext uri="{FF2B5EF4-FFF2-40B4-BE49-F238E27FC236}">
                      <a16:creationId xmlns:a16="http://schemas.microsoft.com/office/drawing/2014/main" id="{E441EEB4-0ED1-401E-BCE2-44490D0815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38438" y="3074988"/>
                  <a:ext cx="225425" cy="15875"/>
                </a:xfrm>
                <a:custGeom>
                  <a:avLst/>
                  <a:gdLst>
                    <a:gd name="T0" fmla="*/ 0 w 142"/>
                    <a:gd name="T1" fmla="*/ 10 h 10"/>
                    <a:gd name="T2" fmla="*/ 0 w 142"/>
                    <a:gd name="T3" fmla="*/ 0 h 10"/>
                    <a:gd name="T4" fmla="*/ 142 w 142"/>
                    <a:gd name="T5" fmla="*/ 0 h 10"/>
                    <a:gd name="T6" fmla="*/ 142 w 142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2" h="10">
                      <a:moveTo>
                        <a:pt x="0" y="10"/>
                      </a:moveTo>
                      <a:lnTo>
                        <a:pt x="0" y="0"/>
                      </a:lnTo>
                      <a:lnTo>
                        <a:pt x="142" y="0"/>
                      </a:lnTo>
                      <a:lnTo>
                        <a:pt x="142" y="10"/>
                      </a:ln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5" name="Line 320">
                  <a:extLst>
                    <a:ext uri="{FF2B5EF4-FFF2-40B4-BE49-F238E27FC236}">
                      <a16:creationId xmlns:a16="http://schemas.microsoft.com/office/drawing/2014/main" id="{DE0936E5-0224-4C3C-9815-CA2E7C9781C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851150" y="3044826"/>
                  <a:ext cx="0" cy="46038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/>
                </a:p>
              </p:txBody>
            </p:sp>
          </p:grpSp>
          <p:sp>
            <p:nvSpPr>
              <p:cNvPr id="34" name="Oval 26">
                <a:extLst>
                  <a:ext uri="{FF2B5EF4-FFF2-40B4-BE49-F238E27FC236}">
                    <a16:creationId xmlns:a16="http://schemas.microsoft.com/office/drawing/2014/main" id="{BAB1D2D2-1913-4FAF-8141-A2217D47D3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59412" y="1395413"/>
                <a:ext cx="1273175" cy="1271588"/>
              </a:xfrm>
              <a:prstGeom prst="ellipse">
                <a:avLst/>
              </a:prstGeom>
              <a:gradFill>
                <a:gsLst>
                  <a:gs pos="0">
                    <a:srgbClr val="7CEFD8"/>
                  </a:gs>
                  <a:gs pos="50000">
                    <a:srgbClr val="6672E4"/>
                  </a:gs>
                  <a:gs pos="100000">
                    <a:srgbClr val="882BE5"/>
                  </a:gs>
                </a:gsLst>
                <a:lin ang="78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345" name="Group 344">
              <a:extLst>
                <a:ext uri="{FF2B5EF4-FFF2-40B4-BE49-F238E27FC236}">
                  <a16:creationId xmlns:a16="http://schemas.microsoft.com/office/drawing/2014/main" id="{E6D6E19C-DE46-4402-8CBF-17BB95458532}"/>
                </a:ext>
              </a:extLst>
            </p:cNvPr>
            <p:cNvGrpSpPr/>
            <p:nvPr/>
          </p:nvGrpSpPr>
          <p:grpSpPr>
            <a:xfrm>
              <a:off x="3953987" y="537999"/>
              <a:ext cx="4284026" cy="764075"/>
              <a:chOff x="9379627" y="4410753"/>
              <a:chExt cx="2371352" cy="764075"/>
            </a:xfrm>
          </p:grpSpPr>
          <p:sp>
            <p:nvSpPr>
              <p:cNvPr id="346" name="TextBox 345">
                <a:extLst>
                  <a:ext uri="{FF2B5EF4-FFF2-40B4-BE49-F238E27FC236}">
                    <a16:creationId xmlns:a16="http://schemas.microsoft.com/office/drawing/2014/main" id="{3DF722C9-361F-401E-AD34-54132A8436B3}"/>
                  </a:ext>
                </a:extLst>
              </p:cNvPr>
              <p:cNvSpPr txBox="1"/>
              <p:nvPr/>
            </p:nvSpPr>
            <p:spPr>
              <a:xfrm>
                <a:off x="9379627" y="4410753"/>
                <a:ext cx="2371352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id-ID" sz="1600" b="1" dirty="0" err="1">
                    <a:solidFill>
                      <a:srgbClr val="00206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Distance</a:t>
                </a:r>
                <a:r>
                  <a:rPr lang="id-ID" sz="1600" b="1" dirty="0">
                    <a:solidFill>
                      <a:srgbClr val="00206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id-ID" sz="1600" b="1" dirty="0" err="1">
                    <a:solidFill>
                      <a:srgbClr val="00206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From</a:t>
                </a:r>
                <a:r>
                  <a:rPr lang="id-ID" sz="1600" b="1" dirty="0">
                    <a:solidFill>
                      <a:srgbClr val="00206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id-ID" sz="1600" b="1" dirty="0" err="1">
                    <a:solidFill>
                      <a:srgbClr val="00206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Home</a:t>
                </a:r>
                <a:endParaRPr lang="en-US" sz="1600" b="1" dirty="0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7" name="Rectangle 346">
                <a:extLst>
                  <a:ext uri="{FF2B5EF4-FFF2-40B4-BE49-F238E27FC236}">
                    <a16:creationId xmlns:a16="http://schemas.microsoft.com/office/drawing/2014/main" id="{49C08362-5A73-4AB7-8811-DC216428D42D}"/>
                  </a:ext>
                </a:extLst>
              </p:cNvPr>
              <p:cNvSpPr/>
              <p:nvPr/>
            </p:nvSpPr>
            <p:spPr>
              <a:xfrm>
                <a:off x="9446533" y="4682385"/>
                <a:ext cx="2226381" cy="49244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Employees that live farther from the workplace are more likely to leave the company. </a:t>
                </a:r>
              </a:p>
            </p:txBody>
          </p:sp>
        </p:grpSp>
        <p:pic>
          <p:nvPicPr>
            <p:cNvPr id="23" name="Graphic 22" descr="Car">
              <a:extLst>
                <a:ext uri="{FF2B5EF4-FFF2-40B4-BE49-F238E27FC236}">
                  <a16:creationId xmlns:a16="http://schemas.microsoft.com/office/drawing/2014/main" id="{C7A9CC55-15FC-D54A-B1A6-0B2558BE0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45330" y="1586296"/>
              <a:ext cx="914400" cy="914400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A058F4F-463B-8D4C-90F7-0137BABB7F16}"/>
              </a:ext>
            </a:extLst>
          </p:cNvPr>
          <p:cNvGrpSpPr/>
          <p:nvPr/>
        </p:nvGrpSpPr>
        <p:grpSpPr>
          <a:xfrm>
            <a:off x="278795" y="3078829"/>
            <a:ext cx="4537704" cy="1397000"/>
            <a:chOff x="348621" y="2143125"/>
            <a:chExt cx="4537704" cy="139700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7095B44D-041E-4DC3-A3B8-C4DBA721F0CF}"/>
                </a:ext>
              </a:extLst>
            </p:cNvPr>
            <p:cNvGrpSpPr/>
            <p:nvPr/>
          </p:nvGrpSpPr>
          <p:grpSpPr>
            <a:xfrm>
              <a:off x="3489325" y="2143125"/>
              <a:ext cx="1397000" cy="1397000"/>
              <a:chOff x="3438525" y="2143125"/>
              <a:chExt cx="1397000" cy="1397000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F3A32F3A-3EA3-4F6F-905C-AE7E326402EF}"/>
                  </a:ext>
                </a:extLst>
              </p:cNvPr>
              <p:cNvGrpSpPr/>
              <p:nvPr/>
            </p:nvGrpSpPr>
            <p:grpSpPr>
              <a:xfrm>
                <a:off x="3810316" y="2465099"/>
                <a:ext cx="613094" cy="674403"/>
                <a:chOff x="3398838" y="2895601"/>
                <a:chExt cx="346075" cy="346075"/>
              </a:xfrm>
            </p:grpSpPr>
            <p:sp>
              <p:nvSpPr>
                <p:cNvPr id="167" name="Freeform 49">
                  <a:extLst>
                    <a:ext uri="{FF2B5EF4-FFF2-40B4-BE49-F238E27FC236}">
                      <a16:creationId xmlns:a16="http://schemas.microsoft.com/office/drawing/2014/main" id="{740B54FD-C512-4C4B-90F2-B8FE960277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98838" y="2986089"/>
                  <a:ext cx="82550" cy="58738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8" name="Freeform 50">
                  <a:extLst>
                    <a:ext uri="{FF2B5EF4-FFF2-40B4-BE49-F238E27FC236}">
                      <a16:creationId xmlns:a16="http://schemas.microsoft.com/office/drawing/2014/main" id="{4FDC5A8D-821C-42CD-8C45-FB309BF76A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67101" y="2986089"/>
                  <a:ext cx="82550" cy="58738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9" name="Oval 51">
                  <a:extLst>
                    <a:ext uri="{FF2B5EF4-FFF2-40B4-BE49-F238E27FC236}">
                      <a16:creationId xmlns:a16="http://schemas.microsoft.com/office/drawing/2014/main" id="{627888DD-F7D4-4895-B336-F188BAF1D77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29001" y="2895601"/>
                  <a:ext cx="90488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0" name="Freeform 52">
                  <a:extLst>
                    <a:ext uri="{FF2B5EF4-FFF2-40B4-BE49-F238E27FC236}">
                      <a16:creationId xmlns:a16="http://schemas.microsoft.com/office/drawing/2014/main" id="{21C53BAF-A1BD-4D9D-8C56-C5A5E29645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29001" y="2928939"/>
                  <a:ext cx="90488" cy="14288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1" name="Freeform 53">
                  <a:extLst>
                    <a:ext uri="{FF2B5EF4-FFF2-40B4-BE49-F238E27FC236}">
                      <a16:creationId xmlns:a16="http://schemas.microsoft.com/office/drawing/2014/main" id="{B30A39F9-E915-4B71-94A4-3436CE4B98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94101" y="2986089"/>
                  <a:ext cx="82550" cy="58738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2" name="Freeform 54">
                  <a:extLst>
                    <a:ext uri="{FF2B5EF4-FFF2-40B4-BE49-F238E27FC236}">
                      <a16:creationId xmlns:a16="http://schemas.microsoft.com/office/drawing/2014/main" id="{92A91763-2FE9-4F49-81B3-F46A318882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62363" y="2986089"/>
                  <a:ext cx="82550" cy="58738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3" name="Oval 55">
                  <a:extLst>
                    <a:ext uri="{FF2B5EF4-FFF2-40B4-BE49-F238E27FC236}">
                      <a16:creationId xmlns:a16="http://schemas.microsoft.com/office/drawing/2014/main" id="{5D56157D-44A4-414B-A115-78056741134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24263" y="2895601"/>
                  <a:ext cx="90488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4" name="Freeform 56">
                  <a:extLst>
                    <a:ext uri="{FF2B5EF4-FFF2-40B4-BE49-F238E27FC236}">
                      <a16:creationId xmlns:a16="http://schemas.microsoft.com/office/drawing/2014/main" id="{62DA9A80-F152-45F5-94C2-BB31EDA3C0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24263" y="2928939"/>
                  <a:ext cx="90488" cy="14288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5" name="Freeform 57">
                  <a:extLst>
                    <a:ext uri="{FF2B5EF4-FFF2-40B4-BE49-F238E27FC236}">
                      <a16:creationId xmlns:a16="http://schemas.microsoft.com/office/drawing/2014/main" id="{003EFD2E-CF90-4AC0-BEC7-7BC6856481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97263" y="3181351"/>
                  <a:ext cx="82550" cy="60325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6" name="Freeform 58">
                  <a:extLst>
                    <a:ext uri="{FF2B5EF4-FFF2-40B4-BE49-F238E27FC236}">
                      <a16:creationId xmlns:a16="http://schemas.microsoft.com/office/drawing/2014/main" id="{17D242C7-DED5-4760-974B-1C0C2CEDE0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63938" y="3181351"/>
                  <a:ext cx="82550" cy="60325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7" name="Oval 59">
                  <a:extLst>
                    <a:ext uri="{FF2B5EF4-FFF2-40B4-BE49-F238E27FC236}">
                      <a16:creationId xmlns:a16="http://schemas.microsoft.com/office/drawing/2014/main" id="{4029ED17-8FD3-4AF2-A688-F0EE0CED0B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27426" y="3090864"/>
                  <a:ext cx="88900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8" name="Freeform 60">
                  <a:extLst>
                    <a:ext uri="{FF2B5EF4-FFF2-40B4-BE49-F238E27FC236}">
                      <a16:creationId xmlns:a16="http://schemas.microsoft.com/office/drawing/2014/main" id="{635ABD1D-573A-4AEB-BA17-43168A9B88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27426" y="3124201"/>
                  <a:ext cx="88900" cy="15875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9" name="Line 61">
                  <a:extLst>
                    <a:ext uri="{FF2B5EF4-FFF2-40B4-BE49-F238E27FC236}">
                      <a16:creationId xmlns:a16="http://schemas.microsoft.com/office/drawing/2014/main" id="{5DC54740-A0D8-4879-95BC-57FB1ACC3E3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451226" y="3074989"/>
                  <a:ext cx="38100" cy="38100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80" name="Line 62">
                  <a:extLst>
                    <a:ext uri="{FF2B5EF4-FFF2-40B4-BE49-F238E27FC236}">
                      <a16:creationId xmlns:a16="http://schemas.microsoft.com/office/drawing/2014/main" id="{E3DB3D49-FAF6-4080-AE40-81CF5899A3E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654426" y="3074989"/>
                  <a:ext cx="38100" cy="38100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33" name="Freeform 25">
                <a:extLst>
                  <a:ext uri="{FF2B5EF4-FFF2-40B4-BE49-F238E27FC236}">
                    <a16:creationId xmlns:a16="http://schemas.microsoft.com/office/drawing/2014/main" id="{82A9CD09-E5BD-4051-A55B-752BE1EA49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8525" y="2143125"/>
                <a:ext cx="1397000" cy="1397000"/>
              </a:xfrm>
              <a:custGeom>
                <a:avLst/>
                <a:gdLst>
                  <a:gd name="T0" fmla="*/ 276 w 336"/>
                  <a:gd name="T1" fmla="*/ 276 h 336"/>
                  <a:gd name="T2" fmla="*/ 60 w 336"/>
                  <a:gd name="T3" fmla="*/ 276 h 336"/>
                  <a:gd name="T4" fmla="*/ 60 w 336"/>
                  <a:gd name="T5" fmla="*/ 60 h 336"/>
                  <a:gd name="T6" fmla="*/ 276 w 336"/>
                  <a:gd name="T7" fmla="*/ 60 h 336"/>
                  <a:gd name="T8" fmla="*/ 276 w 336"/>
                  <a:gd name="T9" fmla="*/ 276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6" h="336">
                    <a:moveTo>
                      <a:pt x="276" y="276"/>
                    </a:moveTo>
                    <a:cubicBezTo>
                      <a:pt x="217" y="336"/>
                      <a:pt x="120" y="336"/>
                      <a:pt x="60" y="276"/>
                    </a:cubicBezTo>
                    <a:cubicBezTo>
                      <a:pt x="0" y="217"/>
                      <a:pt x="0" y="120"/>
                      <a:pt x="60" y="60"/>
                    </a:cubicBezTo>
                    <a:cubicBezTo>
                      <a:pt x="120" y="0"/>
                      <a:pt x="217" y="0"/>
                      <a:pt x="276" y="60"/>
                    </a:cubicBezTo>
                    <a:cubicBezTo>
                      <a:pt x="336" y="120"/>
                      <a:pt x="336" y="217"/>
                      <a:pt x="276" y="2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EFD8"/>
                  </a:gs>
                  <a:gs pos="50000">
                    <a:srgbClr val="6672E4"/>
                  </a:gs>
                  <a:gs pos="100000">
                    <a:srgbClr val="882BE5"/>
                  </a:gs>
                </a:gsLst>
                <a:lin ang="78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9CDDA2C-6FA4-497B-A320-3ED782990E8C}"/>
                </a:ext>
              </a:extLst>
            </p:cNvPr>
            <p:cNvGrpSpPr/>
            <p:nvPr/>
          </p:nvGrpSpPr>
          <p:grpSpPr>
            <a:xfrm>
              <a:off x="348621" y="2164807"/>
              <a:ext cx="3004179" cy="1111602"/>
              <a:chOff x="1427303" y="2203556"/>
              <a:chExt cx="1791980" cy="1111602"/>
            </a:xfrm>
          </p:grpSpPr>
          <p:sp>
            <p:nvSpPr>
              <p:cNvPr id="340" name="TextBox 339">
                <a:extLst>
                  <a:ext uri="{FF2B5EF4-FFF2-40B4-BE49-F238E27FC236}">
                    <a16:creationId xmlns:a16="http://schemas.microsoft.com/office/drawing/2014/main" id="{246A1BD9-59BD-467C-9A84-D6A5E4382773}"/>
                  </a:ext>
                </a:extLst>
              </p:cNvPr>
              <p:cNvSpPr txBox="1"/>
              <p:nvPr/>
            </p:nvSpPr>
            <p:spPr>
              <a:xfrm>
                <a:off x="1427303" y="2203556"/>
                <a:ext cx="1594605" cy="4924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id-ID" sz="1600" b="1" dirty="0">
                    <a:solidFill>
                      <a:srgbClr val="00206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Total </a:t>
                </a:r>
                <a:r>
                  <a:rPr lang="id-ID" sz="1600" b="1" dirty="0" err="1">
                    <a:solidFill>
                      <a:srgbClr val="00206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Years</a:t>
                </a:r>
                <a:r>
                  <a:rPr lang="id-ID" sz="1600" b="1" dirty="0">
                    <a:solidFill>
                      <a:srgbClr val="00206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in </a:t>
                </a:r>
                <a:r>
                  <a:rPr lang="id-ID" sz="1600" b="1" dirty="0" err="1">
                    <a:solidFill>
                      <a:srgbClr val="00206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Workforce</a:t>
                </a:r>
                <a:endParaRPr lang="en-US" sz="1600" b="1" dirty="0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1" name="Rectangle 340">
                <a:extLst>
                  <a:ext uri="{FF2B5EF4-FFF2-40B4-BE49-F238E27FC236}">
                    <a16:creationId xmlns:a16="http://schemas.microsoft.com/office/drawing/2014/main" id="{594EDD4C-FB3C-4D67-A0E0-448BE5307678}"/>
                  </a:ext>
                </a:extLst>
              </p:cNvPr>
              <p:cNvSpPr/>
              <p:nvPr/>
            </p:nvSpPr>
            <p:spPr>
              <a:xfrm>
                <a:off x="1439705" y="2576494"/>
                <a:ext cx="1779578" cy="73866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r"/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Employees that have been in the workforce longer are more likely to stay. </a:t>
                </a:r>
              </a:p>
            </p:txBody>
          </p:sp>
        </p:grpSp>
        <p:pic>
          <p:nvPicPr>
            <p:cNvPr id="28" name="Graphic 27" descr="Business Growth">
              <a:extLst>
                <a:ext uri="{FF2B5EF4-FFF2-40B4-BE49-F238E27FC236}">
                  <a16:creationId xmlns:a16="http://schemas.microsoft.com/office/drawing/2014/main" id="{9482C9F0-D79B-434D-8A3D-5CFC1B3F1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756422" y="2456681"/>
              <a:ext cx="914400" cy="914400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27056C9-FC71-2E41-9E20-E844A3B4CF43}"/>
              </a:ext>
            </a:extLst>
          </p:cNvPr>
          <p:cNvGrpSpPr/>
          <p:nvPr/>
        </p:nvGrpSpPr>
        <p:grpSpPr>
          <a:xfrm>
            <a:off x="7235849" y="3078829"/>
            <a:ext cx="4670211" cy="1475962"/>
            <a:chOff x="7305675" y="2143125"/>
            <a:chExt cx="4670211" cy="147596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D7F5E6C2-3449-4D64-AEF0-8F9AE58743E4}"/>
                </a:ext>
              </a:extLst>
            </p:cNvPr>
            <p:cNvGrpSpPr/>
            <p:nvPr/>
          </p:nvGrpSpPr>
          <p:grpSpPr>
            <a:xfrm>
              <a:off x="7305675" y="2143125"/>
              <a:ext cx="1397000" cy="1397000"/>
              <a:chOff x="7356475" y="2143125"/>
              <a:chExt cx="1397000" cy="1397000"/>
            </a:xfrm>
          </p:grpSpPr>
          <p:grpSp>
            <p:nvGrpSpPr>
              <p:cNvPr id="213" name="Group 212">
                <a:extLst>
                  <a:ext uri="{FF2B5EF4-FFF2-40B4-BE49-F238E27FC236}">
                    <a16:creationId xmlns:a16="http://schemas.microsoft.com/office/drawing/2014/main" id="{84CDD73D-3AA4-4625-B9F5-1852145FC880}"/>
                  </a:ext>
                </a:extLst>
              </p:cNvPr>
              <p:cNvGrpSpPr/>
              <p:nvPr/>
            </p:nvGrpSpPr>
            <p:grpSpPr>
              <a:xfrm>
                <a:off x="7748428" y="2465099"/>
                <a:ext cx="613094" cy="674403"/>
                <a:chOff x="3398838" y="2895601"/>
                <a:chExt cx="346075" cy="346075"/>
              </a:xfrm>
            </p:grpSpPr>
            <p:sp>
              <p:nvSpPr>
                <p:cNvPr id="214" name="Freeform 49">
                  <a:extLst>
                    <a:ext uri="{FF2B5EF4-FFF2-40B4-BE49-F238E27FC236}">
                      <a16:creationId xmlns:a16="http://schemas.microsoft.com/office/drawing/2014/main" id="{ABF2711F-75A7-4B4A-BF02-2652927EB6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98838" y="2986089"/>
                  <a:ext cx="82550" cy="58738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15" name="Freeform 50">
                  <a:extLst>
                    <a:ext uri="{FF2B5EF4-FFF2-40B4-BE49-F238E27FC236}">
                      <a16:creationId xmlns:a16="http://schemas.microsoft.com/office/drawing/2014/main" id="{82DE05A5-FAEC-4B16-BF1A-19901B942D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67101" y="2986089"/>
                  <a:ext cx="82550" cy="58738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16" name="Oval 51">
                  <a:extLst>
                    <a:ext uri="{FF2B5EF4-FFF2-40B4-BE49-F238E27FC236}">
                      <a16:creationId xmlns:a16="http://schemas.microsoft.com/office/drawing/2014/main" id="{0E0CD678-477B-451D-9104-A48469B3943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29001" y="2895601"/>
                  <a:ext cx="90488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17" name="Freeform 52">
                  <a:extLst>
                    <a:ext uri="{FF2B5EF4-FFF2-40B4-BE49-F238E27FC236}">
                      <a16:creationId xmlns:a16="http://schemas.microsoft.com/office/drawing/2014/main" id="{26FA0A70-D241-45F0-830E-0A67FE310B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29001" y="2928939"/>
                  <a:ext cx="90488" cy="14288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18" name="Freeform 53">
                  <a:extLst>
                    <a:ext uri="{FF2B5EF4-FFF2-40B4-BE49-F238E27FC236}">
                      <a16:creationId xmlns:a16="http://schemas.microsoft.com/office/drawing/2014/main" id="{A59E8B52-245F-4ACF-8281-9CF552059B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94101" y="2986089"/>
                  <a:ext cx="82550" cy="58738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19" name="Freeform 54">
                  <a:extLst>
                    <a:ext uri="{FF2B5EF4-FFF2-40B4-BE49-F238E27FC236}">
                      <a16:creationId xmlns:a16="http://schemas.microsoft.com/office/drawing/2014/main" id="{899BF9CE-E77F-4F48-9450-66E3BECCB6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62363" y="2986089"/>
                  <a:ext cx="82550" cy="58738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20" name="Oval 55">
                  <a:extLst>
                    <a:ext uri="{FF2B5EF4-FFF2-40B4-BE49-F238E27FC236}">
                      <a16:creationId xmlns:a16="http://schemas.microsoft.com/office/drawing/2014/main" id="{4BEF1ED3-5C78-40B2-8A93-4068B9D5180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24263" y="2895601"/>
                  <a:ext cx="90488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21" name="Freeform 56">
                  <a:extLst>
                    <a:ext uri="{FF2B5EF4-FFF2-40B4-BE49-F238E27FC236}">
                      <a16:creationId xmlns:a16="http://schemas.microsoft.com/office/drawing/2014/main" id="{A2AAED8D-F9E0-4ECB-9AB3-CBBAFB83B1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24263" y="2928939"/>
                  <a:ext cx="90488" cy="14288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22" name="Freeform 57">
                  <a:extLst>
                    <a:ext uri="{FF2B5EF4-FFF2-40B4-BE49-F238E27FC236}">
                      <a16:creationId xmlns:a16="http://schemas.microsoft.com/office/drawing/2014/main" id="{6002DB15-DE43-4C77-9619-8D419321F2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97263" y="3181351"/>
                  <a:ext cx="82550" cy="60325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23" name="Freeform 58">
                  <a:extLst>
                    <a:ext uri="{FF2B5EF4-FFF2-40B4-BE49-F238E27FC236}">
                      <a16:creationId xmlns:a16="http://schemas.microsoft.com/office/drawing/2014/main" id="{96593802-B775-42A3-AF14-F045D7024B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63938" y="3181351"/>
                  <a:ext cx="82550" cy="60325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24" name="Oval 59">
                  <a:extLst>
                    <a:ext uri="{FF2B5EF4-FFF2-40B4-BE49-F238E27FC236}">
                      <a16:creationId xmlns:a16="http://schemas.microsoft.com/office/drawing/2014/main" id="{E9093A9B-C057-4965-9778-D32C3435BA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27426" y="3090864"/>
                  <a:ext cx="88900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25" name="Freeform 60">
                  <a:extLst>
                    <a:ext uri="{FF2B5EF4-FFF2-40B4-BE49-F238E27FC236}">
                      <a16:creationId xmlns:a16="http://schemas.microsoft.com/office/drawing/2014/main" id="{25E38B6F-D336-4A2F-AB1E-5483A67114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27426" y="3124201"/>
                  <a:ext cx="88900" cy="15875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26" name="Line 61">
                  <a:extLst>
                    <a:ext uri="{FF2B5EF4-FFF2-40B4-BE49-F238E27FC236}">
                      <a16:creationId xmlns:a16="http://schemas.microsoft.com/office/drawing/2014/main" id="{C97F06C5-8609-4F4A-94C8-8D52F4857B8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451226" y="3074989"/>
                  <a:ext cx="38100" cy="38100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27" name="Line 62">
                  <a:extLst>
                    <a:ext uri="{FF2B5EF4-FFF2-40B4-BE49-F238E27FC236}">
                      <a16:creationId xmlns:a16="http://schemas.microsoft.com/office/drawing/2014/main" id="{7A7E2673-DEC0-43F1-9033-64A7A4DA55B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654426" y="3074989"/>
                  <a:ext cx="38100" cy="38100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35" name="Freeform 27">
                <a:extLst>
                  <a:ext uri="{FF2B5EF4-FFF2-40B4-BE49-F238E27FC236}">
                    <a16:creationId xmlns:a16="http://schemas.microsoft.com/office/drawing/2014/main" id="{AAE4382C-A236-4EFC-A5CF-301D418C62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6475" y="2143125"/>
                <a:ext cx="1397000" cy="1397000"/>
              </a:xfrm>
              <a:custGeom>
                <a:avLst/>
                <a:gdLst>
                  <a:gd name="T0" fmla="*/ 60 w 336"/>
                  <a:gd name="T1" fmla="*/ 276 h 336"/>
                  <a:gd name="T2" fmla="*/ 60 w 336"/>
                  <a:gd name="T3" fmla="*/ 60 h 336"/>
                  <a:gd name="T4" fmla="*/ 276 w 336"/>
                  <a:gd name="T5" fmla="*/ 60 h 336"/>
                  <a:gd name="T6" fmla="*/ 276 w 336"/>
                  <a:gd name="T7" fmla="*/ 276 h 336"/>
                  <a:gd name="T8" fmla="*/ 60 w 336"/>
                  <a:gd name="T9" fmla="*/ 276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6" h="336">
                    <a:moveTo>
                      <a:pt x="60" y="276"/>
                    </a:moveTo>
                    <a:cubicBezTo>
                      <a:pt x="0" y="217"/>
                      <a:pt x="0" y="120"/>
                      <a:pt x="60" y="60"/>
                    </a:cubicBezTo>
                    <a:cubicBezTo>
                      <a:pt x="120" y="0"/>
                      <a:pt x="217" y="0"/>
                      <a:pt x="276" y="60"/>
                    </a:cubicBezTo>
                    <a:cubicBezTo>
                      <a:pt x="336" y="120"/>
                      <a:pt x="336" y="217"/>
                      <a:pt x="276" y="276"/>
                    </a:cubicBezTo>
                    <a:cubicBezTo>
                      <a:pt x="217" y="336"/>
                      <a:pt x="120" y="336"/>
                      <a:pt x="60" y="2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EFD8"/>
                  </a:gs>
                  <a:gs pos="50000">
                    <a:srgbClr val="6672E4"/>
                  </a:gs>
                  <a:gs pos="100000">
                    <a:srgbClr val="882BE5"/>
                  </a:gs>
                </a:gsLst>
                <a:lin ang="78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36" name="Group 335">
              <a:extLst>
                <a:ext uri="{FF2B5EF4-FFF2-40B4-BE49-F238E27FC236}">
                  <a16:creationId xmlns:a16="http://schemas.microsoft.com/office/drawing/2014/main" id="{28F9A76E-D468-407E-9575-CEACF4453F35}"/>
                </a:ext>
              </a:extLst>
            </p:cNvPr>
            <p:cNvGrpSpPr/>
            <p:nvPr/>
          </p:nvGrpSpPr>
          <p:grpSpPr>
            <a:xfrm>
              <a:off x="9101375" y="2203556"/>
              <a:ext cx="2874511" cy="1415531"/>
              <a:chOff x="9700060" y="4157408"/>
              <a:chExt cx="1729940" cy="1415531"/>
            </a:xfrm>
          </p:grpSpPr>
          <p:sp>
            <p:nvSpPr>
              <p:cNvPr id="337" name="TextBox 336">
                <a:extLst>
                  <a:ext uri="{FF2B5EF4-FFF2-40B4-BE49-F238E27FC236}">
                    <a16:creationId xmlns:a16="http://schemas.microsoft.com/office/drawing/2014/main" id="{3380BC47-47FB-44F3-9E0B-80B83E426031}"/>
                  </a:ext>
                </a:extLst>
              </p:cNvPr>
              <p:cNvSpPr txBox="1"/>
              <p:nvPr/>
            </p:nvSpPr>
            <p:spPr>
              <a:xfrm>
                <a:off x="9700605" y="4157408"/>
                <a:ext cx="1729395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id-ID" sz="1600" b="1" dirty="0">
                    <a:solidFill>
                      <a:srgbClr val="00206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Marital Status</a:t>
                </a:r>
                <a:endParaRPr lang="en-US" sz="1600" b="1" dirty="0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8" name="Rectangle 337">
                <a:extLst>
                  <a:ext uri="{FF2B5EF4-FFF2-40B4-BE49-F238E27FC236}">
                    <a16:creationId xmlns:a16="http://schemas.microsoft.com/office/drawing/2014/main" id="{9DE6A47E-C4CC-416D-9C28-3273394521C8}"/>
                  </a:ext>
                </a:extLst>
              </p:cNvPr>
              <p:cNvSpPr/>
              <p:nvPr/>
            </p:nvSpPr>
            <p:spPr>
              <a:xfrm>
                <a:off x="9700060" y="4588054"/>
                <a:ext cx="1729394" cy="984885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rgbClr val="002060"/>
                    </a:solidFill>
                    <a:latin typeface="+mj-lt"/>
                    <a:cs typeface="Segoe UI" panose="020B0502040204020203" pitchFamily="34" charset="0"/>
                  </a:rPr>
                  <a:t>Single employees are much more likely to leave the company than employees that are married or divorced</a:t>
                </a:r>
              </a:p>
            </p:txBody>
          </p:sp>
        </p:grpSp>
        <p:pic>
          <p:nvPicPr>
            <p:cNvPr id="30" name="Graphic 29" descr="Man and woman">
              <a:extLst>
                <a:ext uri="{FF2B5EF4-FFF2-40B4-BE49-F238E27FC236}">
                  <a16:creationId xmlns:a16="http://schemas.microsoft.com/office/drawing/2014/main" id="{6820B1AA-6A35-BB48-B820-2664BE16C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543925" y="2414959"/>
              <a:ext cx="914400" cy="914400"/>
            </a:xfrm>
            <a:prstGeom prst="rect">
              <a:avLst/>
            </a:prstGeom>
          </p:spPr>
        </p:pic>
      </p:grpSp>
      <p:pic>
        <p:nvPicPr>
          <p:cNvPr id="46" name="Audio 45">
            <a:hlinkClick r:id="" action="ppaction://media"/>
            <a:extLst>
              <a:ext uri="{FF2B5EF4-FFF2-40B4-BE49-F238E27FC236}">
                <a16:creationId xmlns:a16="http://schemas.microsoft.com/office/drawing/2014/main" id="{007F594D-0363-3542-BB67-AE72CFD147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736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04"/>
    </mc:Choice>
    <mc:Fallback>
      <p:transition spd="slow" advTm="21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6AF7FE-5978-4B5F-90E1-044AC25EC230}"/>
              </a:ext>
            </a:extLst>
          </p:cNvPr>
          <p:cNvSpPr txBox="1"/>
          <p:nvPr/>
        </p:nvSpPr>
        <p:spPr>
          <a:xfrm>
            <a:off x="114722" y="71223"/>
            <a:ext cx="7672425" cy="40520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en-US"/>
            </a:defPPr>
            <a:lvl1pPr>
              <a:lnSpc>
                <a:spcPts val="4000"/>
              </a:lnSpc>
              <a:defRPr sz="3600" b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3200" i="1" dirty="0"/>
              <a:t>Predicting Employee turnover with Naïve Bayes machine learning model</a:t>
            </a:r>
          </a:p>
          <a:p>
            <a:endParaRPr lang="en-US" sz="3200" dirty="0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2D732C95-5F88-4013-B13B-3A9F05760413}"/>
              </a:ext>
            </a:extLst>
          </p:cNvPr>
          <p:cNvGrpSpPr/>
          <p:nvPr/>
        </p:nvGrpSpPr>
        <p:grpSpPr>
          <a:xfrm>
            <a:off x="409690" y="1710813"/>
            <a:ext cx="4817676" cy="2416471"/>
            <a:chOff x="726781" y="3291989"/>
            <a:chExt cx="4817676" cy="241647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AEFDBF9-3FF7-41D9-B79E-12A22F941417}"/>
                </a:ext>
              </a:extLst>
            </p:cNvPr>
            <p:cNvGrpSpPr/>
            <p:nvPr/>
          </p:nvGrpSpPr>
          <p:grpSpPr>
            <a:xfrm>
              <a:off x="755664" y="3291989"/>
              <a:ext cx="593945" cy="593205"/>
              <a:chOff x="5459412" y="1395413"/>
              <a:chExt cx="1273175" cy="1271588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AA14590B-EBFC-4E01-B049-4B69FD257C40}"/>
                  </a:ext>
                </a:extLst>
              </p:cNvPr>
              <p:cNvGrpSpPr/>
              <p:nvPr/>
            </p:nvGrpSpPr>
            <p:grpSpPr>
              <a:xfrm>
                <a:off x="5781290" y="1569642"/>
                <a:ext cx="584970" cy="674403"/>
                <a:chOff x="2686050" y="2895601"/>
                <a:chExt cx="330200" cy="346075"/>
              </a:xfrm>
            </p:grpSpPr>
            <p:sp>
              <p:nvSpPr>
                <p:cNvPr id="9" name="Oval 309">
                  <a:extLst>
                    <a:ext uri="{FF2B5EF4-FFF2-40B4-BE49-F238E27FC236}">
                      <a16:creationId xmlns:a16="http://schemas.microsoft.com/office/drawing/2014/main" id="{5AEEE69E-56A2-4F76-959B-DBA45C4FF3A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09875" y="2895601"/>
                  <a:ext cx="82550" cy="8255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0" name="Freeform 310">
                  <a:extLst>
                    <a:ext uri="{FF2B5EF4-FFF2-40B4-BE49-F238E27FC236}">
                      <a16:creationId xmlns:a16="http://schemas.microsoft.com/office/drawing/2014/main" id="{874BDC66-65E6-4586-A008-2D699867BD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888" y="2978151"/>
                  <a:ext cx="134938" cy="66675"/>
                </a:xfrm>
                <a:custGeom>
                  <a:avLst/>
                  <a:gdLst>
                    <a:gd name="T0" fmla="*/ 36 w 36"/>
                    <a:gd name="T1" fmla="*/ 18 h 18"/>
                    <a:gd name="T2" fmla="*/ 0 w 36"/>
                    <a:gd name="T3" fmla="*/ 18 h 18"/>
                    <a:gd name="T4" fmla="*/ 18 w 36"/>
                    <a:gd name="T5" fmla="*/ 0 h 18"/>
                    <a:gd name="T6" fmla="*/ 36 w 36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36" y="18"/>
                      </a:move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8"/>
                        <a:pt x="8" y="0"/>
                        <a:pt x="18" y="0"/>
                      </a:cubicBezTo>
                      <a:cubicBezTo>
                        <a:pt x="28" y="0"/>
                        <a:pt x="36" y="8"/>
                        <a:pt x="36" y="18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1" name="Oval 311">
                  <a:extLst>
                    <a:ext uri="{FF2B5EF4-FFF2-40B4-BE49-F238E27FC236}">
                      <a16:creationId xmlns:a16="http://schemas.microsoft.com/office/drawing/2014/main" id="{4D348DD5-AFBE-4257-8F13-C20C20DF555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08275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2" name="Freeform 312">
                  <a:extLst>
                    <a:ext uri="{FF2B5EF4-FFF2-40B4-BE49-F238E27FC236}">
                      <a16:creationId xmlns:a16="http://schemas.microsoft.com/office/drawing/2014/main" id="{E2A473D4-97EB-49F3-A0DB-6CFDF78C95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86050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3" name="Oval 313">
                  <a:extLst>
                    <a:ext uri="{FF2B5EF4-FFF2-40B4-BE49-F238E27FC236}">
                      <a16:creationId xmlns:a16="http://schemas.microsoft.com/office/drawing/2014/main" id="{5B12A1CA-047F-4806-8B0F-48E54DD739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33700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4" name="Freeform 314">
                  <a:extLst>
                    <a:ext uri="{FF2B5EF4-FFF2-40B4-BE49-F238E27FC236}">
                      <a16:creationId xmlns:a16="http://schemas.microsoft.com/office/drawing/2014/main" id="{6A6BCFB1-C475-4115-A2C4-A04DCB8A07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1475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5" name="Oval 315">
                  <a:extLst>
                    <a:ext uri="{FF2B5EF4-FFF2-40B4-BE49-F238E27FC236}">
                      <a16:creationId xmlns:a16="http://schemas.microsoft.com/office/drawing/2014/main" id="{6D7D7898-AB23-44CF-B4B7-14134CAAC0D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33700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" name="Freeform 316">
                  <a:extLst>
                    <a:ext uri="{FF2B5EF4-FFF2-40B4-BE49-F238E27FC236}">
                      <a16:creationId xmlns:a16="http://schemas.microsoft.com/office/drawing/2014/main" id="{D81FFC69-D74A-40D5-A6A1-41EE7BEDF1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1475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7" name="Oval 317">
                  <a:extLst>
                    <a:ext uri="{FF2B5EF4-FFF2-40B4-BE49-F238E27FC236}">
                      <a16:creationId xmlns:a16="http://schemas.microsoft.com/office/drawing/2014/main" id="{F628086C-5658-4153-B087-AE51C20EA78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20988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8" name="Freeform 318">
                  <a:extLst>
                    <a:ext uri="{FF2B5EF4-FFF2-40B4-BE49-F238E27FC236}">
                      <a16:creationId xmlns:a16="http://schemas.microsoft.com/office/drawing/2014/main" id="{6CB8EE4B-0598-47EC-88C7-44A258247B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98763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9" name="Freeform 319">
                  <a:extLst>
                    <a:ext uri="{FF2B5EF4-FFF2-40B4-BE49-F238E27FC236}">
                      <a16:creationId xmlns:a16="http://schemas.microsoft.com/office/drawing/2014/main" id="{722DB457-A03A-4844-B278-B3A7F306DF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38438" y="3074988"/>
                  <a:ext cx="225425" cy="15875"/>
                </a:xfrm>
                <a:custGeom>
                  <a:avLst/>
                  <a:gdLst>
                    <a:gd name="T0" fmla="*/ 0 w 142"/>
                    <a:gd name="T1" fmla="*/ 10 h 10"/>
                    <a:gd name="T2" fmla="*/ 0 w 142"/>
                    <a:gd name="T3" fmla="*/ 0 h 10"/>
                    <a:gd name="T4" fmla="*/ 142 w 142"/>
                    <a:gd name="T5" fmla="*/ 0 h 10"/>
                    <a:gd name="T6" fmla="*/ 142 w 142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2" h="10">
                      <a:moveTo>
                        <a:pt x="0" y="10"/>
                      </a:moveTo>
                      <a:lnTo>
                        <a:pt x="0" y="0"/>
                      </a:lnTo>
                      <a:lnTo>
                        <a:pt x="142" y="0"/>
                      </a:lnTo>
                      <a:lnTo>
                        <a:pt x="142" y="10"/>
                      </a:ln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0" name="Line 320">
                  <a:extLst>
                    <a:ext uri="{FF2B5EF4-FFF2-40B4-BE49-F238E27FC236}">
                      <a16:creationId xmlns:a16="http://schemas.microsoft.com/office/drawing/2014/main" id="{1343E704-6E14-43FA-A430-466A2962110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851150" y="3044826"/>
                  <a:ext cx="0" cy="46038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7" name="Oval 26">
                <a:extLst>
                  <a:ext uri="{FF2B5EF4-FFF2-40B4-BE49-F238E27FC236}">
                    <a16:creationId xmlns:a16="http://schemas.microsoft.com/office/drawing/2014/main" id="{FBD1C069-BF74-4E4D-8790-D34807934F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59412" y="1395413"/>
                <a:ext cx="1273175" cy="1271588"/>
              </a:xfrm>
              <a:prstGeom prst="ellipse">
                <a:avLst/>
              </a:prstGeom>
              <a:gradFill>
                <a:gsLst>
                  <a:gs pos="0">
                    <a:srgbClr val="7CEFD8"/>
                  </a:gs>
                  <a:gs pos="50000">
                    <a:srgbClr val="6672E4"/>
                  </a:gs>
                  <a:gs pos="100000">
                    <a:srgbClr val="882BE5"/>
                  </a:gs>
                </a:gsLst>
                <a:lin ang="78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358996A-EA88-48BC-9B83-DE3A74596973}"/>
                </a:ext>
              </a:extLst>
            </p:cNvPr>
            <p:cNvGrpSpPr/>
            <p:nvPr/>
          </p:nvGrpSpPr>
          <p:grpSpPr>
            <a:xfrm>
              <a:off x="726781" y="4174000"/>
              <a:ext cx="651710" cy="651710"/>
              <a:chOff x="3438525" y="2143125"/>
              <a:chExt cx="1397000" cy="1397000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0E448E9-8D3E-4E87-8BD9-BB0A5FCE4314}"/>
                  </a:ext>
                </a:extLst>
              </p:cNvPr>
              <p:cNvGrpSpPr/>
              <p:nvPr/>
            </p:nvGrpSpPr>
            <p:grpSpPr>
              <a:xfrm>
                <a:off x="3810316" y="2465099"/>
                <a:ext cx="613094" cy="674403"/>
                <a:chOff x="3398838" y="2895601"/>
                <a:chExt cx="346075" cy="346075"/>
              </a:xfrm>
            </p:grpSpPr>
            <p:sp>
              <p:nvSpPr>
                <p:cNvPr id="24" name="Freeform 49">
                  <a:extLst>
                    <a:ext uri="{FF2B5EF4-FFF2-40B4-BE49-F238E27FC236}">
                      <a16:creationId xmlns:a16="http://schemas.microsoft.com/office/drawing/2014/main" id="{900FD381-E04C-464E-9532-96CE76EC41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98838" y="2986089"/>
                  <a:ext cx="82550" cy="58738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Freeform 50">
                  <a:extLst>
                    <a:ext uri="{FF2B5EF4-FFF2-40B4-BE49-F238E27FC236}">
                      <a16:creationId xmlns:a16="http://schemas.microsoft.com/office/drawing/2014/main" id="{0AAA747D-35DC-4EE0-9D32-BF78DC5D6F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67101" y="2986089"/>
                  <a:ext cx="82550" cy="58738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6" name="Oval 51">
                  <a:extLst>
                    <a:ext uri="{FF2B5EF4-FFF2-40B4-BE49-F238E27FC236}">
                      <a16:creationId xmlns:a16="http://schemas.microsoft.com/office/drawing/2014/main" id="{503777B0-93DB-41FF-AF12-988F22D8EF0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29001" y="2895601"/>
                  <a:ext cx="90488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7" name="Freeform 52">
                  <a:extLst>
                    <a:ext uri="{FF2B5EF4-FFF2-40B4-BE49-F238E27FC236}">
                      <a16:creationId xmlns:a16="http://schemas.microsoft.com/office/drawing/2014/main" id="{5BECC3A3-CC8C-45CE-B1CA-43711BF0D2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29001" y="2928939"/>
                  <a:ext cx="90488" cy="14288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8" name="Freeform 53">
                  <a:extLst>
                    <a:ext uri="{FF2B5EF4-FFF2-40B4-BE49-F238E27FC236}">
                      <a16:creationId xmlns:a16="http://schemas.microsoft.com/office/drawing/2014/main" id="{B5171D60-1DF1-499A-9F39-FC24C343EC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94101" y="2986089"/>
                  <a:ext cx="82550" cy="58738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9" name="Freeform 54">
                  <a:extLst>
                    <a:ext uri="{FF2B5EF4-FFF2-40B4-BE49-F238E27FC236}">
                      <a16:creationId xmlns:a16="http://schemas.microsoft.com/office/drawing/2014/main" id="{CFD9B5F6-AFF8-4993-89AE-D69E672105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62363" y="2986089"/>
                  <a:ext cx="82550" cy="58738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0" name="Oval 55">
                  <a:extLst>
                    <a:ext uri="{FF2B5EF4-FFF2-40B4-BE49-F238E27FC236}">
                      <a16:creationId xmlns:a16="http://schemas.microsoft.com/office/drawing/2014/main" id="{36BFA32B-FA26-4754-93F4-487DE832F58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24263" y="2895601"/>
                  <a:ext cx="90488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1" name="Freeform 56">
                  <a:extLst>
                    <a:ext uri="{FF2B5EF4-FFF2-40B4-BE49-F238E27FC236}">
                      <a16:creationId xmlns:a16="http://schemas.microsoft.com/office/drawing/2014/main" id="{303EC14D-2E2D-4E85-BB11-A039F98B7A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24263" y="2928939"/>
                  <a:ext cx="90488" cy="14288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2" name="Freeform 57">
                  <a:extLst>
                    <a:ext uri="{FF2B5EF4-FFF2-40B4-BE49-F238E27FC236}">
                      <a16:creationId xmlns:a16="http://schemas.microsoft.com/office/drawing/2014/main" id="{E13CAB86-D647-424D-B8CD-E02875AB75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97263" y="3181351"/>
                  <a:ext cx="82550" cy="60325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3" name="Freeform 58">
                  <a:extLst>
                    <a:ext uri="{FF2B5EF4-FFF2-40B4-BE49-F238E27FC236}">
                      <a16:creationId xmlns:a16="http://schemas.microsoft.com/office/drawing/2014/main" id="{B7261918-764A-4F85-9EEF-5EB3BA32E0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63938" y="3181351"/>
                  <a:ext cx="82550" cy="60325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4" name="Oval 59">
                  <a:extLst>
                    <a:ext uri="{FF2B5EF4-FFF2-40B4-BE49-F238E27FC236}">
                      <a16:creationId xmlns:a16="http://schemas.microsoft.com/office/drawing/2014/main" id="{0E109123-F859-4F4E-8CD0-F7BB960AF2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27426" y="3090864"/>
                  <a:ext cx="88900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5" name="Freeform 60">
                  <a:extLst>
                    <a:ext uri="{FF2B5EF4-FFF2-40B4-BE49-F238E27FC236}">
                      <a16:creationId xmlns:a16="http://schemas.microsoft.com/office/drawing/2014/main" id="{4C0C0DDF-7D59-46B7-B96E-6172A73F8E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27426" y="3124201"/>
                  <a:ext cx="88900" cy="15875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6" name="Line 61">
                  <a:extLst>
                    <a:ext uri="{FF2B5EF4-FFF2-40B4-BE49-F238E27FC236}">
                      <a16:creationId xmlns:a16="http://schemas.microsoft.com/office/drawing/2014/main" id="{B11953D6-9857-4A56-A60D-A53A04E59E5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451226" y="3074989"/>
                  <a:ext cx="38100" cy="38100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7" name="Line 62">
                  <a:extLst>
                    <a:ext uri="{FF2B5EF4-FFF2-40B4-BE49-F238E27FC236}">
                      <a16:creationId xmlns:a16="http://schemas.microsoft.com/office/drawing/2014/main" id="{1C2A1C5E-D452-4250-A462-D29A31FF5CF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654426" y="3074989"/>
                  <a:ext cx="38100" cy="38100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22" name="Freeform 25">
                <a:extLst>
                  <a:ext uri="{FF2B5EF4-FFF2-40B4-BE49-F238E27FC236}">
                    <a16:creationId xmlns:a16="http://schemas.microsoft.com/office/drawing/2014/main" id="{40B3D9E3-FB50-4DB5-9EC1-B0A5C87477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8525" y="2143125"/>
                <a:ext cx="1397000" cy="1397000"/>
              </a:xfrm>
              <a:custGeom>
                <a:avLst/>
                <a:gdLst>
                  <a:gd name="T0" fmla="*/ 276 w 336"/>
                  <a:gd name="T1" fmla="*/ 276 h 336"/>
                  <a:gd name="T2" fmla="*/ 60 w 336"/>
                  <a:gd name="T3" fmla="*/ 276 h 336"/>
                  <a:gd name="T4" fmla="*/ 60 w 336"/>
                  <a:gd name="T5" fmla="*/ 60 h 336"/>
                  <a:gd name="T6" fmla="*/ 276 w 336"/>
                  <a:gd name="T7" fmla="*/ 60 h 336"/>
                  <a:gd name="T8" fmla="*/ 276 w 336"/>
                  <a:gd name="T9" fmla="*/ 276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6" h="336">
                    <a:moveTo>
                      <a:pt x="276" y="276"/>
                    </a:moveTo>
                    <a:cubicBezTo>
                      <a:pt x="217" y="336"/>
                      <a:pt x="120" y="336"/>
                      <a:pt x="60" y="276"/>
                    </a:cubicBezTo>
                    <a:cubicBezTo>
                      <a:pt x="0" y="217"/>
                      <a:pt x="0" y="120"/>
                      <a:pt x="60" y="60"/>
                    </a:cubicBezTo>
                    <a:cubicBezTo>
                      <a:pt x="120" y="0"/>
                      <a:pt x="217" y="0"/>
                      <a:pt x="276" y="60"/>
                    </a:cubicBezTo>
                    <a:cubicBezTo>
                      <a:pt x="336" y="120"/>
                      <a:pt x="336" y="217"/>
                      <a:pt x="276" y="2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EFD8"/>
                  </a:gs>
                  <a:gs pos="50000">
                    <a:srgbClr val="6672E4"/>
                  </a:gs>
                  <a:gs pos="100000">
                    <a:srgbClr val="882BE5"/>
                  </a:gs>
                </a:gsLst>
                <a:lin ang="78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E196388-4F72-4D90-94F1-AEE1648035B5}"/>
                </a:ext>
              </a:extLst>
            </p:cNvPr>
            <p:cNvGrpSpPr/>
            <p:nvPr/>
          </p:nvGrpSpPr>
          <p:grpSpPr>
            <a:xfrm>
              <a:off x="756034" y="5114515"/>
              <a:ext cx="593205" cy="593945"/>
              <a:chOff x="2690812" y="4162425"/>
              <a:chExt cx="1271588" cy="1273175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8E4B96B-58FD-4E6A-AF13-C5020615E0FE}"/>
                  </a:ext>
                </a:extLst>
              </p:cNvPr>
              <p:cNvGrpSpPr/>
              <p:nvPr/>
            </p:nvGrpSpPr>
            <p:grpSpPr>
              <a:xfrm>
                <a:off x="3011359" y="4426329"/>
                <a:ext cx="610282" cy="674403"/>
                <a:chOff x="4841875" y="2895601"/>
                <a:chExt cx="344488" cy="346075"/>
              </a:xfrm>
            </p:grpSpPr>
            <p:sp>
              <p:nvSpPr>
                <p:cNvPr id="41" name="Freeform 258">
                  <a:extLst>
                    <a:ext uri="{FF2B5EF4-FFF2-40B4-BE49-F238E27FC236}">
                      <a16:creationId xmlns:a16="http://schemas.microsoft.com/office/drawing/2014/main" id="{9171BF0F-A8C1-40E4-8B5E-018BF66350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6488" y="2895601"/>
                  <a:ext cx="195263" cy="195263"/>
                </a:xfrm>
                <a:custGeom>
                  <a:avLst/>
                  <a:gdLst>
                    <a:gd name="T0" fmla="*/ 52 w 52"/>
                    <a:gd name="T1" fmla="*/ 26 h 52"/>
                    <a:gd name="T2" fmla="*/ 26 w 52"/>
                    <a:gd name="T3" fmla="*/ 52 h 52"/>
                    <a:gd name="T4" fmla="*/ 0 w 52"/>
                    <a:gd name="T5" fmla="*/ 25 h 52"/>
                    <a:gd name="T6" fmla="*/ 25 w 52"/>
                    <a:gd name="T7" fmla="*/ 0 h 52"/>
                    <a:gd name="T8" fmla="*/ 26 w 52"/>
                    <a:gd name="T9" fmla="*/ 0 h 52"/>
                    <a:gd name="T10" fmla="*/ 52 w 52"/>
                    <a:gd name="T11" fmla="*/ 26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2">
                      <a:moveTo>
                        <a:pt x="52" y="26"/>
                      </a:moveTo>
                      <a:cubicBezTo>
                        <a:pt x="52" y="40"/>
                        <a:pt x="40" y="52"/>
                        <a:pt x="26" y="52"/>
                      </a:cubicBezTo>
                      <a:cubicBezTo>
                        <a:pt x="12" y="52"/>
                        <a:pt x="0" y="40"/>
                        <a:pt x="0" y="25"/>
                      </a:cubicBezTo>
                      <a:cubicBezTo>
                        <a:pt x="0" y="11"/>
                        <a:pt x="11" y="1"/>
                        <a:pt x="25" y="0"/>
                      </a:cubicBezTo>
                      <a:cubicBezTo>
                        <a:pt x="25" y="0"/>
                        <a:pt x="26" y="0"/>
                        <a:pt x="26" y="0"/>
                      </a:cubicBezTo>
                      <a:cubicBezTo>
                        <a:pt x="40" y="0"/>
                        <a:pt x="52" y="11"/>
                        <a:pt x="52" y="26"/>
                      </a:cubicBezTo>
                      <a:close/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2" name="Freeform 259">
                  <a:extLst>
                    <a:ext uri="{FF2B5EF4-FFF2-40B4-BE49-F238E27FC236}">
                      <a16:creationId xmlns:a16="http://schemas.microsoft.com/office/drawing/2014/main" id="{B64E9334-097C-4CB9-9617-46C8650E4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57763" y="2895601"/>
                  <a:ext cx="52388" cy="195263"/>
                </a:xfrm>
                <a:custGeom>
                  <a:avLst/>
                  <a:gdLst>
                    <a:gd name="T0" fmla="*/ 14 w 14"/>
                    <a:gd name="T1" fmla="*/ 0 h 52"/>
                    <a:gd name="T2" fmla="*/ 14 w 14"/>
                    <a:gd name="T3" fmla="*/ 5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4" h="52">
                      <a:moveTo>
                        <a:pt x="14" y="0"/>
                      </a:moveTo>
                      <a:cubicBezTo>
                        <a:pt x="0" y="15"/>
                        <a:pt x="0" y="34"/>
                        <a:pt x="14" y="52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3" name="Freeform 260">
                  <a:extLst>
                    <a:ext uri="{FF2B5EF4-FFF2-40B4-BE49-F238E27FC236}">
                      <a16:creationId xmlns:a16="http://schemas.microsoft.com/office/drawing/2014/main" id="{B9A1BA9E-445A-47A3-ADC3-32683BF486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18088" y="2895601"/>
                  <a:ext cx="52388" cy="195263"/>
                </a:xfrm>
                <a:custGeom>
                  <a:avLst/>
                  <a:gdLst>
                    <a:gd name="T0" fmla="*/ 0 w 14"/>
                    <a:gd name="T1" fmla="*/ 0 h 52"/>
                    <a:gd name="T2" fmla="*/ 0 w 14"/>
                    <a:gd name="T3" fmla="*/ 5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4" h="52">
                      <a:moveTo>
                        <a:pt x="0" y="0"/>
                      </a:moveTo>
                      <a:cubicBezTo>
                        <a:pt x="14" y="15"/>
                        <a:pt x="14" y="34"/>
                        <a:pt x="0" y="52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4" name="Line 261">
                  <a:extLst>
                    <a:ext uri="{FF2B5EF4-FFF2-40B4-BE49-F238E27FC236}">
                      <a16:creationId xmlns:a16="http://schemas.microsoft.com/office/drawing/2014/main" id="{C3A77B5D-68B1-4090-BBC4-B0E5DCEC145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32363" y="3044826"/>
                  <a:ext cx="165100" cy="0"/>
                </a:xfrm>
                <a:prstGeom prst="lin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5" name="Line 262">
                  <a:extLst>
                    <a:ext uri="{FF2B5EF4-FFF2-40B4-BE49-F238E27FC236}">
                      <a16:creationId xmlns:a16="http://schemas.microsoft.com/office/drawing/2014/main" id="{1A7BA1EA-CD95-424F-8A0A-F35B3CB9BAC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32363" y="2940051"/>
                  <a:ext cx="165100" cy="0"/>
                </a:xfrm>
                <a:prstGeom prst="lin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6" name="Line 263">
                  <a:extLst>
                    <a:ext uri="{FF2B5EF4-FFF2-40B4-BE49-F238E27FC236}">
                      <a16:creationId xmlns:a16="http://schemas.microsoft.com/office/drawing/2014/main" id="{31E345C1-BFCC-4770-880A-DBB426F702D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16488" y="2992438"/>
                  <a:ext cx="195263" cy="0"/>
                </a:xfrm>
                <a:prstGeom prst="lin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/>
                </a:p>
              </p:txBody>
            </p:sp>
            <p:sp>
              <p:nvSpPr>
                <p:cNvPr id="47" name="Oval 264">
                  <a:extLst>
                    <a:ext uri="{FF2B5EF4-FFF2-40B4-BE49-F238E27FC236}">
                      <a16:creationId xmlns:a16="http://schemas.microsoft.com/office/drawing/2014/main" id="{19215AFA-FCFF-4C23-9FA1-5D129B00D1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64100" y="3105151"/>
                  <a:ext cx="74613" cy="7620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8" name="Oval 265">
                  <a:extLst>
                    <a:ext uri="{FF2B5EF4-FFF2-40B4-BE49-F238E27FC236}">
                      <a16:creationId xmlns:a16="http://schemas.microsoft.com/office/drawing/2014/main" id="{BD2367C6-5620-4A86-9127-9FEB49685C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6813" y="3105151"/>
                  <a:ext cx="74613" cy="7620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9" name="Oval 266">
                  <a:extLst>
                    <a:ext uri="{FF2B5EF4-FFF2-40B4-BE49-F238E27FC236}">
                      <a16:creationId xmlns:a16="http://schemas.microsoft.com/office/drawing/2014/main" id="{DAEB3F93-9D9D-4620-87D0-9DEB1033E9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89525" y="3105151"/>
                  <a:ext cx="74613" cy="7620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0" name="Freeform 267">
                  <a:extLst>
                    <a:ext uri="{FF2B5EF4-FFF2-40B4-BE49-F238E27FC236}">
                      <a16:creationId xmlns:a16="http://schemas.microsoft.com/office/drawing/2014/main" id="{39E2F49B-9389-47F1-9AD1-A580B79C37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1875" y="3181351"/>
                  <a:ext cx="344488" cy="60325"/>
                </a:xfrm>
                <a:custGeom>
                  <a:avLst/>
                  <a:gdLst>
                    <a:gd name="T0" fmla="*/ 76 w 92"/>
                    <a:gd name="T1" fmla="*/ 0 h 16"/>
                    <a:gd name="T2" fmla="*/ 61 w 92"/>
                    <a:gd name="T3" fmla="*/ 11 h 16"/>
                    <a:gd name="T4" fmla="*/ 46 w 92"/>
                    <a:gd name="T5" fmla="*/ 0 h 16"/>
                    <a:gd name="T6" fmla="*/ 31 w 92"/>
                    <a:gd name="T7" fmla="*/ 11 h 16"/>
                    <a:gd name="T8" fmla="*/ 16 w 92"/>
                    <a:gd name="T9" fmla="*/ 0 h 16"/>
                    <a:gd name="T10" fmla="*/ 0 w 92"/>
                    <a:gd name="T11" fmla="*/ 16 h 16"/>
                    <a:gd name="T12" fmla="*/ 92 w 92"/>
                    <a:gd name="T13" fmla="*/ 16 h 16"/>
                    <a:gd name="T14" fmla="*/ 76 w 92"/>
                    <a:gd name="T15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2" h="16">
                      <a:moveTo>
                        <a:pt x="76" y="0"/>
                      </a:moveTo>
                      <a:cubicBezTo>
                        <a:pt x="69" y="0"/>
                        <a:pt x="63" y="4"/>
                        <a:pt x="61" y="11"/>
                      </a:cubicBezTo>
                      <a:cubicBezTo>
                        <a:pt x="59" y="4"/>
                        <a:pt x="53" y="0"/>
                        <a:pt x="46" y="0"/>
                      </a:cubicBezTo>
                      <a:cubicBezTo>
                        <a:pt x="39" y="0"/>
                        <a:pt x="33" y="4"/>
                        <a:pt x="31" y="11"/>
                      </a:cubicBezTo>
                      <a:cubicBezTo>
                        <a:pt x="29" y="4"/>
                        <a:pt x="23" y="0"/>
                        <a:pt x="16" y="0"/>
                      </a:cubicBezTo>
                      <a:cubicBezTo>
                        <a:pt x="7" y="0"/>
                        <a:pt x="0" y="8"/>
                        <a:pt x="0" y="16"/>
                      </a:cubicBezTo>
                      <a:cubicBezTo>
                        <a:pt x="92" y="16"/>
                        <a:pt x="92" y="16"/>
                        <a:pt x="92" y="16"/>
                      </a:cubicBezTo>
                      <a:cubicBezTo>
                        <a:pt x="92" y="8"/>
                        <a:pt x="85" y="0"/>
                        <a:pt x="76" y="0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  <p:sp>
            <p:nvSpPr>
              <p:cNvPr id="39" name="Oval 24">
                <a:extLst>
                  <a:ext uri="{FF2B5EF4-FFF2-40B4-BE49-F238E27FC236}">
                    <a16:creationId xmlns:a16="http://schemas.microsoft.com/office/drawing/2014/main" id="{037EDB3C-87C4-4FA9-9513-4A8E2BA33F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0812" y="4162425"/>
                <a:ext cx="1271588" cy="1273175"/>
              </a:xfrm>
              <a:prstGeom prst="ellipse">
                <a:avLst/>
              </a:prstGeom>
              <a:gradFill>
                <a:gsLst>
                  <a:gs pos="0">
                    <a:srgbClr val="7CEFD8"/>
                  </a:gs>
                  <a:gs pos="50000">
                    <a:srgbClr val="6672E4"/>
                  </a:gs>
                  <a:gs pos="100000">
                    <a:srgbClr val="882BE5"/>
                  </a:gs>
                </a:gsLst>
                <a:lin ang="78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72F7507E-84C4-43E3-8F05-07666B4AA53B}"/>
                </a:ext>
              </a:extLst>
            </p:cNvPr>
            <p:cNvGrpSpPr/>
            <p:nvPr/>
          </p:nvGrpSpPr>
          <p:grpSpPr>
            <a:xfrm>
              <a:off x="1636214" y="3489300"/>
              <a:ext cx="3908243" cy="198582"/>
              <a:chOff x="1636214" y="3195950"/>
              <a:chExt cx="2421165" cy="88596"/>
            </a:xfrm>
          </p:grpSpPr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BCEB1F2F-367D-41AE-A066-F8669215D8F2}"/>
                  </a:ext>
                </a:extLst>
              </p:cNvPr>
              <p:cNvSpPr/>
              <p:nvPr/>
            </p:nvSpPr>
            <p:spPr>
              <a:xfrm>
                <a:off x="1636214" y="3195964"/>
                <a:ext cx="2421165" cy="88582"/>
              </a:xfrm>
              <a:prstGeom prst="roundRect">
                <a:avLst>
                  <a:gd name="adj" fmla="val 50000"/>
                </a:avLst>
              </a:prstGeom>
              <a:solidFill>
                <a:srgbClr val="7BEBD8">
                  <a:alpha val="29000"/>
                </a:srgbClr>
              </a:soli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innerShdw blurRad="114300">
                  <a:prstClr val="black">
                    <a:alpha val="47000"/>
                  </a:prstClr>
                </a:inn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tangle: Rounded Corners 82">
                <a:extLst>
                  <a:ext uri="{FF2B5EF4-FFF2-40B4-BE49-F238E27FC236}">
                    <a16:creationId xmlns:a16="http://schemas.microsoft.com/office/drawing/2014/main" id="{F7F9128D-E30C-4733-AE4B-3863B632AE0A}"/>
                  </a:ext>
                </a:extLst>
              </p:cNvPr>
              <p:cNvSpPr/>
              <p:nvPr/>
            </p:nvSpPr>
            <p:spPr>
              <a:xfrm>
                <a:off x="1636215" y="3195950"/>
                <a:ext cx="1458429" cy="8858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1000">
                    <a:srgbClr val="7CEFD8">
                      <a:alpha val="79000"/>
                    </a:srgbClr>
                  </a:gs>
                  <a:gs pos="61000">
                    <a:srgbClr val="6672E4">
                      <a:alpha val="84000"/>
                    </a:srgbClr>
                  </a:gs>
                  <a:gs pos="98000">
                    <a:srgbClr val="882BE5">
                      <a:alpha val="66000"/>
                    </a:srgbClr>
                  </a:gs>
                </a:gsLst>
                <a:lin ang="7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C0891A01-8A14-486D-93D7-756C1B0A9EF0}"/>
                </a:ext>
              </a:extLst>
            </p:cNvPr>
            <p:cNvGrpSpPr/>
            <p:nvPr/>
          </p:nvGrpSpPr>
          <p:grpSpPr>
            <a:xfrm>
              <a:off x="1636214" y="4422278"/>
              <a:ext cx="3908243" cy="198582"/>
              <a:chOff x="1636214" y="3195950"/>
              <a:chExt cx="2421165" cy="88596"/>
            </a:xfrm>
          </p:grpSpPr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BEC06DD3-CCF5-4FA9-B6A5-88C2AD698D60}"/>
                  </a:ext>
                </a:extLst>
              </p:cNvPr>
              <p:cNvSpPr/>
              <p:nvPr/>
            </p:nvSpPr>
            <p:spPr>
              <a:xfrm>
                <a:off x="1636214" y="3195964"/>
                <a:ext cx="2421165" cy="88582"/>
              </a:xfrm>
              <a:prstGeom prst="roundRect">
                <a:avLst>
                  <a:gd name="adj" fmla="val 50000"/>
                </a:avLst>
              </a:prstGeom>
              <a:solidFill>
                <a:srgbClr val="7BEBD8">
                  <a:alpha val="29000"/>
                </a:srgbClr>
              </a:soli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innerShdw blurRad="114300">
                  <a:prstClr val="black">
                    <a:alpha val="47000"/>
                  </a:prstClr>
                </a:inn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Rectangle: Rounded Corners 87">
                <a:extLst>
                  <a:ext uri="{FF2B5EF4-FFF2-40B4-BE49-F238E27FC236}">
                    <a16:creationId xmlns:a16="http://schemas.microsoft.com/office/drawing/2014/main" id="{AD9B3B86-FE3B-4F92-A920-9858B368D411}"/>
                  </a:ext>
                </a:extLst>
              </p:cNvPr>
              <p:cNvSpPr/>
              <p:nvPr/>
            </p:nvSpPr>
            <p:spPr>
              <a:xfrm>
                <a:off x="1636215" y="3195950"/>
                <a:ext cx="1458429" cy="8858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1000">
                    <a:srgbClr val="7CEFD8">
                      <a:alpha val="79000"/>
                    </a:srgbClr>
                  </a:gs>
                  <a:gs pos="61000">
                    <a:srgbClr val="6672E4">
                      <a:alpha val="84000"/>
                    </a:srgbClr>
                  </a:gs>
                  <a:gs pos="98000">
                    <a:srgbClr val="882BE5">
                      <a:alpha val="66000"/>
                    </a:srgbClr>
                  </a:gs>
                </a:gsLst>
                <a:lin ang="7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DCB2CD80-A7D2-4E5E-8A6D-4BC684DF7BE1}"/>
                </a:ext>
              </a:extLst>
            </p:cNvPr>
            <p:cNvGrpSpPr/>
            <p:nvPr/>
          </p:nvGrpSpPr>
          <p:grpSpPr>
            <a:xfrm>
              <a:off x="1636214" y="5306795"/>
              <a:ext cx="3908243" cy="198582"/>
              <a:chOff x="1636214" y="3195950"/>
              <a:chExt cx="2421165" cy="88596"/>
            </a:xfrm>
          </p:grpSpPr>
          <p:sp>
            <p:nvSpPr>
              <p:cNvPr id="90" name="Rectangle: Rounded Corners 89">
                <a:extLst>
                  <a:ext uri="{FF2B5EF4-FFF2-40B4-BE49-F238E27FC236}">
                    <a16:creationId xmlns:a16="http://schemas.microsoft.com/office/drawing/2014/main" id="{5819435B-AB91-4456-82A2-4B47BC037ACD}"/>
                  </a:ext>
                </a:extLst>
              </p:cNvPr>
              <p:cNvSpPr/>
              <p:nvPr/>
            </p:nvSpPr>
            <p:spPr>
              <a:xfrm>
                <a:off x="1636214" y="3195964"/>
                <a:ext cx="2421165" cy="88582"/>
              </a:xfrm>
              <a:prstGeom prst="roundRect">
                <a:avLst>
                  <a:gd name="adj" fmla="val 50000"/>
                </a:avLst>
              </a:prstGeom>
              <a:solidFill>
                <a:srgbClr val="7BEBD8">
                  <a:alpha val="29000"/>
                </a:srgbClr>
              </a:soli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innerShdw blurRad="114300">
                  <a:prstClr val="black">
                    <a:alpha val="47000"/>
                  </a:prstClr>
                </a:inn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tangle: Rounded Corners 90">
                <a:extLst>
                  <a:ext uri="{FF2B5EF4-FFF2-40B4-BE49-F238E27FC236}">
                    <a16:creationId xmlns:a16="http://schemas.microsoft.com/office/drawing/2014/main" id="{0DDE19D2-9433-4660-BEFC-0A90ABFBACB5}"/>
                  </a:ext>
                </a:extLst>
              </p:cNvPr>
              <p:cNvSpPr/>
              <p:nvPr/>
            </p:nvSpPr>
            <p:spPr>
              <a:xfrm>
                <a:off x="1636215" y="3195950"/>
                <a:ext cx="1458429" cy="8858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1000">
                    <a:srgbClr val="7CEFD8">
                      <a:alpha val="79000"/>
                    </a:srgbClr>
                  </a:gs>
                  <a:gs pos="61000">
                    <a:srgbClr val="6672E4">
                      <a:alpha val="84000"/>
                    </a:srgbClr>
                  </a:gs>
                  <a:gs pos="98000">
                    <a:srgbClr val="882BE5">
                      <a:alpha val="66000"/>
                    </a:srgbClr>
                  </a:gs>
                </a:gsLst>
                <a:lin ang="7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63" name="Picture 162">
            <a:extLst>
              <a:ext uri="{FF2B5EF4-FFF2-40B4-BE49-F238E27FC236}">
                <a16:creationId xmlns:a16="http://schemas.microsoft.com/office/drawing/2014/main" id="{AB835B29-19DB-41C9-9C29-FB52358C44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224"/>
          <a:stretch/>
        </p:blipFill>
        <p:spPr>
          <a:xfrm>
            <a:off x="8161628" y="0"/>
            <a:ext cx="4788311" cy="6858000"/>
          </a:xfrm>
          <a:prstGeom prst="rect">
            <a:avLst/>
          </a:prstGeom>
        </p:spPr>
      </p:pic>
      <p:pic>
        <p:nvPicPr>
          <p:cNvPr id="52" name="Graphic 51" descr="Bullseye">
            <a:extLst>
              <a:ext uri="{FF2B5EF4-FFF2-40B4-BE49-F238E27FC236}">
                <a16:creationId xmlns:a16="http://schemas.microsoft.com/office/drawing/2014/main" id="{78EEE85C-206D-0A43-8B13-228E09F02D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5105" y="1710813"/>
            <a:ext cx="575187" cy="575187"/>
          </a:xfrm>
          <a:prstGeom prst="rect">
            <a:avLst/>
          </a:prstGeom>
        </p:spPr>
      </p:pic>
      <p:pic>
        <p:nvPicPr>
          <p:cNvPr id="54" name="Graphic 53" descr="Gauge">
            <a:extLst>
              <a:ext uri="{FF2B5EF4-FFF2-40B4-BE49-F238E27FC236}">
                <a16:creationId xmlns:a16="http://schemas.microsoft.com/office/drawing/2014/main" id="{7384D871-FBD5-354B-96EE-C790CE586B9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24703" y="2650843"/>
            <a:ext cx="439609" cy="439609"/>
          </a:xfrm>
          <a:prstGeom prst="rect">
            <a:avLst/>
          </a:prstGeom>
        </p:spPr>
      </p:pic>
      <p:pic>
        <p:nvPicPr>
          <p:cNvPr id="56" name="Graphic 55" descr="Target">
            <a:extLst>
              <a:ext uri="{FF2B5EF4-FFF2-40B4-BE49-F238E27FC236}">
                <a16:creationId xmlns:a16="http://schemas.microsoft.com/office/drawing/2014/main" id="{4979B11B-4434-7245-9EDB-EEC46CAE23D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4098" y="3596294"/>
            <a:ext cx="457200" cy="457200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C06D94F6-0667-4746-A0AD-ADF766DFCADE}"/>
              </a:ext>
            </a:extLst>
          </p:cNvPr>
          <p:cNvSpPr txBox="1"/>
          <p:nvPr/>
        </p:nvSpPr>
        <p:spPr>
          <a:xfrm>
            <a:off x="5555144" y="1829615"/>
            <a:ext cx="855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66.6%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2A4717C-04BE-7C4B-BA12-110EBE8B56B1}"/>
              </a:ext>
            </a:extLst>
          </p:cNvPr>
          <p:cNvSpPr txBox="1"/>
          <p:nvPr/>
        </p:nvSpPr>
        <p:spPr>
          <a:xfrm>
            <a:off x="5562613" y="2766179"/>
            <a:ext cx="855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66.7%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9A19B59-3139-F341-9C19-2C9C1C2734E7}"/>
              </a:ext>
            </a:extLst>
          </p:cNvPr>
          <p:cNvSpPr txBox="1"/>
          <p:nvPr/>
        </p:nvSpPr>
        <p:spPr>
          <a:xfrm>
            <a:off x="5514341" y="3656452"/>
            <a:ext cx="855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66.6%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2DB791D-D958-C04B-A9D8-9C5ED24F7F0D}"/>
              </a:ext>
            </a:extLst>
          </p:cNvPr>
          <p:cNvSpPr txBox="1"/>
          <p:nvPr/>
        </p:nvSpPr>
        <p:spPr>
          <a:xfrm>
            <a:off x="1502272" y="1512442"/>
            <a:ext cx="1393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Accuracy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85BE163-1034-8148-9E7F-77291EB46E90}"/>
              </a:ext>
            </a:extLst>
          </p:cNvPr>
          <p:cNvSpPr txBox="1"/>
          <p:nvPr/>
        </p:nvSpPr>
        <p:spPr>
          <a:xfrm>
            <a:off x="1435881" y="2453380"/>
            <a:ext cx="1393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Sensitivity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9D2BFE5-19ED-914A-A4E0-17D32522960A}"/>
              </a:ext>
            </a:extLst>
          </p:cNvPr>
          <p:cNvSpPr txBox="1"/>
          <p:nvPr/>
        </p:nvSpPr>
        <p:spPr>
          <a:xfrm>
            <a:off x="1406629" y="3327529"/>
            <a:ext cx="1393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Specificity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A826EBC-2BB7-564B-B025-88A1CAC2A653}"/>
              </a:ext>
            </a:extLst>
          </p:cNvPr>
          <p:cNvSpPr txBox="1"/>
          <p:nvPr/>
        </p:nvSpPr>
        <p:spPr>
          <a:xfrm>
            <a:off x="524703" y="4682613"/>
            <a:ext cx="5699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Two classification models tested </a:t>
            </a:r>
            <a:r>
              <a:rPr lang="en-US" dirty="0" err="1"/>
              <a:t>knn</a:t>
            </a:r>
            <a:r>
              <a:rPr lang="en-US" dirty="0"/>
              <a:t> and Naive Bayes of the two the Naïve Bayes was found to be more consistent across all measurements and the better model overall.</a:t>
            </a:r>
          </a:p>
        </p:txBody>
      </p:sp>
      <p:pic>
        <p:nvPicPr>
          <p:cNvPr id="60" name="Audio 59">
            <a:hlinkClick r:id="" action="ppaction://media"/>
            <a:extLst>
              <a:ext uri="{FF2B5EF4-FFF2-40B4-BE49-F238E27FC236}">
                <a16:creationId xmlns:a16="http://schemas.microsoft.com/office/drawing/2014/main" id="{AE883531-2CA9-DF41-BD55-8849080496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384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428"/>
    </mc:Choice>
    <mc:Fallback>
      <p:transition spd="slow" advTm="49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1575</TotalTime>
  <Words>723</Words>
  <Application>Microsoft Macintosh PowerPoint</Application>
  <PresentationFormat>Widescreen</PresentationFormat>
  <Paragraphs>120</Paragraphs>
  <Slides>10</Slides>
  <Notes>9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 pramadita</dc:creator>
  <cp:lastModifiedBy>Chinchilla, Matt</cp:lastModifiedBy>
  <cp:revision>70</cp:revision>
  <dcterms:created xsi:type="dcterms:W3CDTF">2018-01-29T07:36:00Z</dcterms:created>
  <dcterms:modified xsi:type="dcterms:W3CDTF">2019-08-18T20:51:25Z</dcterms:modified>
</cp:coreProperties>
</file>

<file path=docProps/thumbnail.jpeg>
</file>